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70" r:id="rId4"/>
    <p:sldId id="271" r:id="rId5"/>
    <p:sldId id="273" r:id="rId6"/>
    <p:sldId id="272" r:id="rId7"/>
    <p:sldId id="266" r:id="rId8"/>
    <p:sldId id="267" r:id="rId9"/>
    <p:sldId id="268" r:id="rId10"/>
    <p:sldId id="269" r:id="rId11"/>
    <p:sldId id="262" r:id="rId12"/>
    <p:sldId id="263" r:id="rId13"/>
    <p:sldId id="265" r:id="rId14"/>
    <p:sldId id="264" r:id="rId15"/>
    <p:sldId id="274" r:id="rId16"/>
    <p:sldId id="277" r:id="rId17"/>
    <p:sldId id="276" r:id="rId18"/>
    <p:sldId id="275" r:id="rId19"/>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66FF"/>
    <a:srgbClr val="00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3" name="Textfeld 2"/>
          <p:cNvSpPr txBox="1"/>
          <p:nvPr userDrawn="1"/>
        </p:nvSpPr>
        <p:spPr>
          <a:xfrm>
            <a:off x="395536" y="2475473"/>
            <a:ext cx="8356750" cy="1323439"/>
          </a:xfrm>
          <a:prstGeom prst="rect">
            <a:avLst/>
          </a:prstGeom>
          <a:noFill/>
        </p:spPr>
        <p:txBody>
          <a:bodyPr wrap="square" rtlCol="0">
            <a:spAutoFit/>
          </a:bodyPr>
          <a:lstStyle/>
          <a:p>
            <a:pPr algn="ctr"/>
            <a:r>
              <a:rPr lang="de-DE" sz="8000" b="1" cap="small" baseline="0" dirty="0" smtClean="0">
                <a:solidFill>
                  <a:srgbClr val="000000"/>
                </a:solidFill>
                <a:latin typeface="Trebuchet MS" panose="020B0603020202020204" pitchFamily="34" charset="0"/>
              </a:rPr>
              <a:t>Alkohol-Quiz</a:t>
            </a:r>
            <a:endParaRPr lang="de-DE" sz="8000" b="1" cap="small" baseline="0" dirty="0">
              <a:solidFill>
                <a:srgbClr val="000000"/>
              </a:solidFill>
              <a:latin typeface="Trebuchet MS" panose="020B0603020202020204" pitchFamily="34" charset="0"/>
            </a:endParaRPr>
          </a:p>
        </p:txBody>
      </p:sp>
      <p:pic>
        <p:nvPicPr>
          <p:cNvPr id="13" name="Grafik 3" descr="HaLT-Logo.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39552" y="4725144"/>
            <a:ext cx="1885649" cy="1442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rafik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13014" y="502071"/>
            <a:ext cx="1963442" cy="1047169"/>
          </a:xfrm>
          <a:prstGeom prst="rect">
            <a:avLst/>
          </a:prstGeom>
        </p:spPr>
      </p:pic>
    </p:spTree>
    <p:extLst>
      <p:ext uri="{BB962C8B-B14F-4D97-AF65-F5344CB8AC3E}">
        <p14:creationId xmlns:p14="http://schemas.microsoft.com/office/powerpoint/2010/main" val="3981832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2888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Frage-Foli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67544" y="548680"/>
            <a:ext cx="7488832" cy="648072"/>
          </a:xfrm>
          <a:prstGeom prst="rect">
            <a:avLst/>
          </a:prstGeom>
        </p:spPr>
        <p:txBody>
          <a:bodyPr>
            <a:normAutofit/>
          </a:bodyPr>
          <a:lstStyle>
            <a:lvl1pPr algn="l">
              <a:defRPr sz="4000">
                <a:solidFill>
                  <a:srgbClr val="000000"/>
                </a:solidFill>
                <a:latin typeface="Arial Black" panose="020B0A04020102020204" pitchFamily="34" charset="0"/>
              </a:defRPr>
            </a:lvl1pPr>
          </a:lstStyle>
          <a:p>
            <a:r>
              <a:rPr lang="de-DE" dirty="0" smtClean="0"/>
              <a:t>Titel der Folie</a:t>
            </a:r>
            <a:endParaRPr lang="de-DE" dirty="0"/>
          </a:p>
        </p:txBody>
      </p:sp>
      <p:sp>
        <p:nvSpPr>
          <p:cNvPr id="3" name="Inhaltsplatzhalter 2"/>
          <p:cNvSpPr>
            <a:spLocks noGrp="1"/>
          </p:cNvSpPr>
          <p:nvPr>
            <p:ph idx="1"/>
          </p:nvPr>
        </p:nvSpPr>
        <p:spPr>
          <a:xfrm>
            <a:off x="467544" y="1412776"/>
            <a:ext cx="8208912" cy="3024336"/>
          </a:xfrm>
          <a:prstGeom prst="rect">
            <a:avLst/>
          </a:prstGeom>
        </p:spPr>
        <p:txBody>
          <a:bodyPr/>
          <a:lstStyle>
            <a:lvl1pPr>
              <a:defRPr sz="2800">
                <a:solidFill>
                  <a:srgbClr val="000000"/>
                </a:solidFill>
                <a:latin typeface="Trebuchet MS" panose="020B0603020202020204" pitchFamily="34" charset="0"/>
              </a:defRPr>
            </a:lvl1pPr>
            <a:lvl2pPr>
              <a:defRPr>
                <a:solidFill>
                  <a:srgbClr val="000000"/>
                </a:solidFill>
                <a:latin typeface="Trebuchet MS" panose="020B0603020202020204" pitchFamily="34" charset="0"/>
              </a:defRPr>
            </a:lvl2pPr>
            <a:lvl3pPr>
              <a:defRPr>
                <a:solidFill>
                  <a:srgbClr val="000000"/>
                </a:solidFill>
                <a:latin typeface="Trebuchet MS" panose="020B0603020202020204" pitchFamily="34" charset="0"/>
              </a:defRPr>
            </a:lvl3pPr>
            <a:lvl4pPr>
              <a:defRPr>
                <a:solidFill>
                  <a:srgbClr val="000000"/>
                </a:solidFill>
                <a:latin typeface="Trebuchet MS" panose="020B0603020202020204" pitchFamily="34" charset="0"/>
              </a:defRPr>
            </a:lvl4pPr>
            <a:lvl5pPr>
              <a:defRPr>
                <a:solidFill>
                  <a:srgbClr val="000000"/>
                </a:solidFill>
                <a:latin typeface="Trebuchet MS" panose="020B060302020202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2" name="Datumsplatzhalter 3"/>
          <p:cNvSpPr txBox="1">
            <a:spLocks/>
          </p:cNvSpPr>
          <p:nvPr userDrawn="1"/>
        </p:nvSpPr>
        <p:spPr>
          <a:xfrm>
            <a:off x="547936" y="6389712"/>
            <a:ext cx="2133600"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latin typeface="Trebuchet MS" panose="020B0603020202020204" pitchFamily="34" charset="0"/>
            </a:endParaRPr>
          </a:p>
        </p:txBody>
      </p:sp>
      <p:sp>
        <p:nvSpPr>
          <p:cNvPr id="4" name="Pfeil nach links 3"/>
          <p:cNvSpPr/>
          <p:nvPr userDrawn="1"/>
        </p:nvSpPr>
        <p:spPr>
          <a:xfrm>
            <a:off x="547936" y="5589240"/>
            <a:ext cx="936104" cy="648072"/>
          </a:xfrm>
          <a:prstGeom prst="leftArrow">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47934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739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nd der Gewinner is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28650" y="1311349"/>
            <a:ext cx="7886700" cy="3629819"/>
          </a:xfrm>
          <a:prstGeom prst="rect">
            <a:avLst/>
          </a:prstGeom>
        </p:spPr>
        <p:txBody>
          <a:bodyPr/>
          <a:lstStyle>
            <a:lvl1pPr>
              <a:defRPr sz="5000" b="1" cap="small" baseline="0">
                <a:solidFill>
                  <a:srgbClr val="000000"/>
                </a:solidFill>
                <a:latin typeface="Trebuchet MS" panose="020B0603020202020204" pitchFamily="34" charset="0"/>
              </a:defRPr>
            </a:lvl1pPr>
          </a:lstStyle>
          <a:p>
            <a:r>
              <a:rPr lang="de-DE" dirty="0" smtClean="0"/>
              <a:t>Und der Gewinner ist…</a:t>
            </a:r>
            <a:endParaRPr lang="de-DE" dirty="0"/>
          </a:p>
        </p:txBody>
      </p:sp>
    </p:spTree>
    <p:extLst>
      <p:ext uri="{BB962C8B-B14F-4D97-AF65-F5344CB8AC3E}">
        <p14:creationId xmlns:p14="http://schemas.microsoft.com/office/powerpoint/2010/main" val="21342324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Rechteck 18"/>
          <p:cNvSpPr/>
          <p:nvPr userDrawn="1"/>
        </p:nvSpPr>
        <p:spPr>
          <a:xfrm flipH="1">
            <a:off x="5327704" y="-27384"/>
            <a:ext cx="38520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p:cNvSpPr/>
          <p:nvPr userDrawn="1"/>
        </p:nvSpPr>
        <p:spPr>
          <a:xfrm flipH="1">
            <a:off x="3419872" y="-27344"/>
            <a:ext cx="1944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p:cNvSpPr/>
          <p:nvPr userDrawn="1"/>
        </p:nvSpPr>
        <p:spPr>
          <a:xfrm flipH="1">
            <a:off x="-35486" y="-27344"/>
            <a:ext cx="3492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Datumsplatzhalter 3"/>
          <p:cNvSpPr txBox="1">
            <a:spLocks/>
          </p:cNvSpPr>
          <p:nvPr userDrawn="1"/>
        </p:nvSpPr>
        <p:spPr>
          <a:xfrm>
            <a:off x="547936" y="6389712"/>
            <a:ext cx="2133600"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latin typeface="Trebuchet MS" panose="020B0603020202020204" pitchFamily="34" charset="0"/>
            </a:endParaRPr>
          </a:p>
        </p:txBody>
      </p:sp>
      <p:sp>
        <p:nvSpPr>
          <p:cNvPr id="11" name="Rechteck 10"/>
          <p:cNvSpPr/>
          <p:nvPr userDrawn="1"/>
        </p:nvSpPr>
        <p:spPr>
          <a:xfrm rot="16200000" flipH="1">
            <a:off x="-1332511" y="5229384"/>
            <a:ext cx="29520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userDrawn="1"/>
        </p:nvSpPr>
        <p:spPr>
          <a:xfrm rot="16200000" flipH="1">
            <a:off x="-1116511" y="1412656"/>
            <a:ext cx="252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userDrawn="1"/>
        </p:nvSpPr>
        <p:spPr>
          <a:xfrm rot="16200000" flipH="1">
            <a:off x="-396511" y="3213056"/>
            <a:ext cx="108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userDrawn="1"/>
        </p:nvSpPr>
        <p:spPr>
          <a:xfrm rot="16200000" flipH="1">
            <a:off x="7524512" y="1628656"/>
            <a:ext cx="29520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userDrawn="1"/>
        </p:nvSpPr>
        <p:spPr>
          <a:xfrm rot="16200000" flipH="1">
            <a:off x="7739704" y="5085384"/>
            <a:ext cx="252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p:cNvSpPr/>
          <p:nvPr userDrawn="1"/>
        </p:nvSpPr>
        <p:spPr>
          <a:xfrm rot="16200000" flipH="1">
            <a:off x="8460512" y="3285064"/>
            <a:ext cx="108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p:cNvSpPr/>
          <p:nvPr userDrawn="1"/>
        </p:nvSpPr>
        <p:spPr>
          <a:xfrm flipH="1">
            <a:off x="-36512" y="6525384"/>
            <a:ext cx="38520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userDrawn="1"/>
        </p:nvSpPr>
        <p:spPr>
          <a:xfrm flipH="1">
            <a:off x="3743488" y="6525384"/>
            <a:ext cx="1944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p:cNvSpPr/>
          <p:nvPr userDrawn="1"/>
        </p:nvSpPr>
        <p:spPr>
          <a:xfrm flipH="1">
            <a:off x="5687704" y="6525384"/>
            <a:ext cx="3492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5027876"/>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0" r:id="rId3"/>
    <p:sldLayoutId id="2147483651" r:id="rId4"/>
    <p:sldLayoutId id="2147483652" r:id="rId5"/>
  </p:sldLayoutIdLst>
  <p:txStyles>
    <p:titleStyle>
      <a:lvl1pPr algn="ctr" defTabSz="914400" rtl="0" eaLnBrk="1" latinLnBrk="0" hangingPunct="1">
        <a:spcBef>
          <a:spcPct val="0"/>
        </a:spcBef>
        <a:buNone/>
        <a:defRPr sz="4400" kern="1200" baseline="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slide" Target="slide8.xml"/><Relationship Id="rId18" Type="http://schemas.openxmlformats.org/officeDocument/2006/relationships/slide" Target="slide4.xml"/><Relationship Id="rId3" Type="http://schemas.openxmlformats.org/officeDocument/2006/relationships/image" Target="../media/image3.png"/><Relationship Id="rId21" Type="http://schemas.openxmlformats.org/officeDocument/2006/relationships/slide" Target="slide16.xml"/><Relationship Id="rId7" Type="http://schemas.openxmlformats.org/officeDocument/2006/relationships/slide" Target="slide7.xml"/><Relationship Id="rId12" Type="http://schemas.openxmlformats.org/officeDocument/2006/relationships/image" Target="../media/image6.png"/><Relationship Id="rId17" Type="http://schemas.openxmlformats.org/officeDocument/2006/relationships/slide" Target="slide5.xml"/><Relationship Id="rId2" Type="http://schemas.openxmlformats.org/officeDocument/2006/relationships/slide" Target="slide11.xml"/><Relationship Id="rId16" Type="http://schemas.openxmlformats.org/officeDocument/2006/relationships/slide" Target="slide6.xml"/><Relationship Id="rId20"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slide" Target="slide3.xml"/><Relationship Id="rId5" Type="http://schemas.openxmlformats.org/officeDocument/2006/relationships/slide" Target="slide13.xml"/><Relationship Id="rId15" Type="http://schemas.openxmlformats.org/officeDocument/2006/relationships/slide" Target="slide10.xml"/><Relationship Id="rId10" Type="http://schemas.openxmlformats.org/officeDocument/2006/relationships/image" Target="../media/image5.png"/><Relationship Id="rId19" Type="http://schemas.openxmlformats.org/officeDocument/2006/relationships/slide" Target="slide18.xml"/><Relationship Id="rId4" Type="http://schemas.openxmlformats.org/officeDocument/2006/relationships/slide" Target="slide12.xml"/><Relationship Id="rId9" Type="http://schemas.openxmlformats.org/officeDocument/2006/relationships/slide" Target="slide15.xml"/><Relationship Id="rId14" Type="http://schemas.openxmlformats.org/officeDocument/2006/relationships/slide" Target="slide9.xml"/></Relationships>
</file>

<file path=ppt/slides/_rels/slide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3.xml"/><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590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58" descr="Hand_grün.tif">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191699"/>
            <a:ext cx="1332000" cy="14452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9" name="Grafik 58" descr="Hand_grün.tif">
            <a:hlinkClick r:id="rId4" action="ppaction://hlinksldjump"/>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2487843"/>
            <a:ext cx="1332000" cy="14452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0" name="Grafik 58" descr="Hand_grün.tif">
            <a:hlinkClick r:id="rId5" action="ppaction://hlinksldjump"/>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783987"/>
            <a:ext cx="1332000" cy="14452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1" name="Grafik 58" descr="Hand_grün.tif">
            <a:hlinkClick r:id="rId6" action="ppaction://hlinksldjump"/>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5076691"/>
            <a:ext cx="1332000" cy="14452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2" name="Grafik 62" descr="Hand_pink.tif">
            <a:hlinkClick r:id="rId7" action="ppaction://hlinksldjump"/>
          </p:cNvPr>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43808" y="1191699"/>
            <a:ext cx="1328659"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3" name="Grafik 66" descr="Hand_rot.tif">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203102" y="1191699"/>
            <a:ext cx="1329338"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4" name="Grafik 70" descr="Hand_lila.tif">
            <a:hlinkClick r:id="rId11" action="ppaction://hlinksldjump"/>
          </p:cNvPr>
          <p:cNvPicPr>
            <a:picLocks noChangeAspect="1"/>
          </p:cNvPicPr>
          <p:nvPr/>
        </p:nvPicPr>
        <p:blipFill>
          <a:blip r:embed="rId1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1561" y="1191699"/>
            <a:ext cx="1328721"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5" name="Grafik 62" descr="Hand_pink.tif">
            <a:hlinkClick r:id="rId13" action="ppaction://hlinksldjump"/>
          </p:cNvPr>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43808" y="2484403"/>
            <a:ext cx="1328659"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6" name="Grafik 62" descr="Hand_pink.tif">
            <a:hlinkClick r:id="rId14" action="ppaction://hlinksldjump"/>
          </p:cNvPr>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43808" y="3780547"/>
            <a:ext cx="1328659"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7" name="Grafik 62" descr="Hand_pink.tif">
            <a:hlinkClick r:id="rId15" action="ppaction://hlinksldjump"/>
          </p:cNvPr>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43808" y="5078304"/>
            <a:ext cx="1328659"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8" name="Grafik 70" descr="Hand_lila.tif">
            <a:hlinkClick r:id="rId16" action="ppaction://hlinksldjump"/>
          </p:cNvPr>
          <p:cNvPicPr>
            <a:picLocks noChangeAspect="1"/>
          </p:cNvPicPr>
          <p:nvPr/>
        </p:nvPicPr>
        <p:blipFill>
          <a:blip r:embed="rId1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1561" y="5081744"/>
            <a:ext cx="1328721"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9" name="Grafik 70" descr="Hand_lila.tif">
            <a:hlinkClick r:id="rId17" action="ppaction://hlinksldjump"/>
          </p:cNvPr>
          <p:cNvPicPr>
            <a:picLocks noChangeAspect="1"/>
          </p:cNvPicPr>
          <p:nvPr/>
        </p:nvPicPr>
        <p:blipFill>
          <a:blip r:embed="rId1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1561" y="3783987"/>
            <a:ext cx="1328721"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0" name="Grafik 70" descr="Hand_lila.tif">
            <a:hlinkClick r:id="rId18" action="ppaction://hlinksldjump"/>
          </p:cNvPr>
          <p:cNvPicPr>
            <a:picLocks noChangeAspect="1"/>
          </p:cNvPicPr>
          <p:nvPr/>
        </p:nvPicPr>
        <p:blipFill>
          <a:blip r:embed="rId1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1561" y="2487843"/>
            <a:ext cx="1328721"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1" name="Grafik 66" descr="Hand_rot.tif">
            <a:hlinkClick r:id="rId19" action="ppaction://hlinksldjump"/>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203102" y="5081744"/>
            <a:ext cx="1329338"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2" name="Grafik 66" descr="Hand_rot.tif">
            <a:hlinkClick r:id="rId20" action="ppaction://hlinksldjump"/>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203102" y="3780547"/>
            <a:ext cx="1329338"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3" name="Grafik 66" descr="Hand_rot.tif">
            <a:hlinkClick r:id="rId21" action="ppaction://hlinksldjump"/>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203102" y="2487843"/>
            <a:ext cx="1329338" cy="1443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4" name="Textfeld 23">
            <a:hlinkClick r:id="rId11" action="ppaction://hlinksldjump"/>
          </p:cNvPr>
          <p:cNvSpPr txBox="1"/>
          <p:nvPr/>
        </p:nvSpPr>
        <p:spPr>
          <a:xfrm>
            <a:off x="1043608" y="1988840"/>
            <a:ext cx="648072" cy="369332"/>
          </a:xfrm>
          <a:prstGeom prst="rect">
            <a:avLst/>
          </a:prstGeom>
          <a:noFill/>
        </p:spPr>
        <p:txBody>
          <a:bodyPr wrap="square" rtlCol="0">
            <a:spAutoFit/>
          </a:bodyPr>
          <a:lstStyle/>
          <a:p>
            <a:r>
              <a:rPr lang="de-DE" b="1" dirty="0" smtClean="0">
                <a:solidFill>
                  <a:srgbClr val="000000"/>
                </a:solidFill>
                <a:latin typeface="Trebuchet MS" panose="020B0603020202020204" pitchFamily="34" charset="0"/>
              </a:rPr>
              <a:t>100</a:t>
            </a:r>
            <a:endParaRPr lang="de-DE" b="1" dirty="0">
              <a:solidFill>
                <a:srgbClr val="000000"/>
              </a:solidFill>
              <a:latin typeface="Trebuchet MS" panose="020B0603020202020204" pitchFamily="34" charset="0"/>
            </a:endParaRPr>
          </a:p>
        </p:txBody>
      </p:sp>
      <p:sp>
        <p:nvSpPr>
          <p:cNvPr id="25" name="Textfeld 24">
            <a:hlinkClick r:id="rId18" action="ppaction://hlinksldjump"/>
          </p:cNvPr>
          <p:cNvSpPr txBox="1"/>
          <p:nvPr/>
        </p:nvSpPr>
        <p:spPr>
          <a:xfrm>
            <a:off x="1043608" y="3270639"/>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2</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26" name="Textfeld 25">
            <a:hlinkClick r:id="rId17" action="ppaction://hlinksldjump"/>
          </p:cNvPr>
          <p:cNvSpPr txBox="1"/>
          <p:nvPr/>
        </p:nvSpPr>
        <p:spPr>
          <a:xfrm>
            <a:off x="1043608" y="4566783"/>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3</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27" name="Textfeld 26">
            <a:hlinkClick r:id="rId16" action="ppaction://hlinksldjump"/>
          </p:cNvPr>
          <p:cNvSpPr txBox="1"/>
          <p:nvPr/>
        </p:nvSpPr>
        <p:spPr>
          <a:xfrm>
            <a:off x="1007604" y="5864540"/>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4</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28" name="Textfeld 27">
            <a:hlinkClick r:id="rId7" action="ppaction://hlinksldjump"/>
          </p:cNvPr>
          <p:cNvSpPr txBox="1"/>
          <p:nvPr/>
        </p:nvSpPr>
        <p:spPr>
          <a:xfrm>
            <a:off x="3266002" y="1988840"/>
            <a:ext cx="648072" cy="369332"/>
          </a:xfrm>
          <a:prstGeom prst="rect">
            <a:avLst/>
          </a:prstGeom>
          <a:noFill/>
        </p:spPr>
        <p:txBody>
          <a:bodyPr wrap="square" rtlCol="0">
            <a:spAutoFit/>
          </a:bodyPr>
          <a:lstStyle/>
          <a:p>
            <a:r>
              <a:rPr lang="de-DE" b="1" dirty="0" smtClean="0">
                <a:solidFill>
                  <a:srgbClr val="000000"/>
                </a:solidFill>
                <a:latin typeface="Trebuchet MS" panose="020B0603020202020204" pitchFamily="34" charset="0"/>
              </a:rPr>
              <a:t>100</a:t>
            </a:r>
            <a:endParaRPr lang="de-DE" b="1" dirty="0">
              <a:solidFill>
                <a:srgbClr val="000000"/>
              </a:solidFill>
              <a:latin typeface="Trebuchet MS" panose="020B0603020202020204" pitchFamily="34" charset="0"/>
            </a:endParaRPr>
          </a:p>
        </p:txBody>
      </p:sp>
      <p:sp>
        <p:nvSpPr>
          <p:cNvPr id="29" name="Textfeld 28">
            <a:hlinkClick r:id="rId13" action="ppaction://hlinksldjump"/>
          </p:cNvPr>
          <p:cNvSpPr txBox="1"/>
          <p:nvPr/>
        </p:nvSpPr>
        <p:spPr>
          <a:xfrm>
            <a:off x="3275856" y="3279931"/>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2</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30" name="Textfeld 29">
            <a:hlinkClick r:id="rId14" action="ppaction://hlinksldjump"/>
          </p:cNvPr>
          <p:cNvSpPr txBox="1"/>
          <p:nvPr/>
        </p:nvSpPr>
        <p:spPr>
          <a:xfrm>
            <a:off x="3275856" y="4576075"/>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3</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31" name="Textfeld 30">
            <a:hlinkClick r:id="rId15" action="ppaction://hlinksldjump"/>
          </p:cNvPr>
          <p:cNvSpPr txBox="1"/>
          <p:nvPr/>
        </p:nvSpPr>
        <p:spPr>
          <a:xfrm>
            <a:off x="3275856" y="5864540"/>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4</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32" name="Textfeld 31">
            <a:hlinkClick r:id="rId2" action="ppaction://hlinksldjump"/>
          </p:cNvPr>
          <p:cNvSpPr txBox="1"/>
          <p:nvPr/>
        </p:nvSpPr>
        <p:spPr>
          <a:xfrm>
            <a:off x="5436096" y="1988840"/>
            <a:ext cx="648072" cy="369332"/>
          </a:xfrm>
          <a:prstGeom prst="rect">
            <a:avLst/>
          </a:prstGeom>
          <a:noFill/>
        </p:spPr>
        <p:txBody>
          <a:bodyPr wrap="square" rtlCol="0">
            <a:spAutoFit/>
          </a:bodyPr>
          <a:lstStyle/>
          <a:p>
            <a:r>
              <a:rPr lang="de-DE" b="1" dirty="0" smtClean="0">
                <a:solidFill>
                  <a:srgbClr val="000000"/>
                </a:solidFill>
                <a:latin typeface="Trebuchet MS" panose="020B0603020202020204" pitchFamily="34" charset="0"/>
              </a:rPr>
              <a:t>100</a:t>
            </a:r>
            <a:endParaRPr lang="de-DE" b="1" dirty="0">
              <a:solidFill>
                <a:srgbClr val="000000"/>
              </a:solidFill>
              <a:latin typeface="Trebuchet MS" panose="020B0603020202020204" pitchFamily="34" charset="0"/>
            </a:endParaRPr>
          </a:p>
        </p:txBody>
      </p:sp>
      <p:sp>
        <p:nvSpPr>
          <p:cNvPr id="33" name="Textfeld 32">
            <a:hlinkClick r:id="rId4" action="ppaction://hlinksldjump"/>
          </p:cNvPr>
          <p:cNvSpPr txBox="1"/>
          <p:nvPr/>
        </p:nvSpPr>
        <p:spPr>
          <a:xfrm>
            <a:off x="5436096" y="3279931"/>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2</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34" name="Textfeld 33">
            <a:hlinkClick r:id="rId5" action="ppaction://hlinksldjump"/>
          </p:cNvPr>
          <p:cNvSpPr txBox="1"/>
          <p:nvPr/>
        </p:nvSpPr>
        <p:spPr>
          <a:xfrm>
            <a:off x="5436096" y="4576075"/>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3</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35" name="Textfeld 34">
            <a:hlinkClick r:id="rId6" action="ppaction://hlinksldjump"/>
          </p:cNvPr>
          <p:cNvSpPr txBox="1"/>
          <p:nvPr/>
        </p:nvSpPr>
        <p:spPr>
          <a:xfrm>
            <a:off x="5436096" y="5864540"/>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4</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36" name="Textfeld 35">
            <a:hlinkClick r:id="rId9" action="ppaction://hlinksldjump"/>
          </p:cNvPr>
          <p:cNvSpPr txBox="1"/>
          <p:nvPr/>
        </p:nvSpPr>
        <p:spPr>
          <a:xfrm>
            <a:off x="7668344" y="1988840"/>
            <a:ext cx="648072" cy="369332"/>
          </a:xfrm>
          <a:prstGeom prst="rect">
            <a:avLst/>
          </a:prstGeom>
          <a:noFill/>
        </p:spPr>
        <p:txBody>
          <a:bodyPr wrap="square" rtlCol="0">
            <a:spAutoFit/>
          </a:bodyPr>
          <a:lstStyle/>
          <a:p>
            <a:r>
              <a:rPr lang="de-DE" b="1" dirty="0" smtClean="0">
                <a:solidFill>
                  <a:srgbClr val="000000"/>
                </a:solidFill>
                <a:latin typeface="Trebuchet MS" panose="020B0603020202020204" pitchFamily="34" charset="0"/>
              </a:rPr>
              <a:t>100</a:t>
            </a:r>
            <a:endParaRPr lang="de-DE" b="1" dirty="0">
              <a:solidFill>
                <a:srgbClr val="000000"/>
              </a:solidFill>
              <a:latin typeface="Trebuchet MS" panose="020B0603020202020204" pitchFamily="34" charset="0"/>
            </a:endParaRPr>
          </a:p>
        </p:txBody>
      </p:sp>
      <p:sp>
        <p:nvSpPr>
          <p:cNvPr id="37" name="Textfeld 36">
            <a:hlinkClick r:id="rId21" action="ppaction://hlinksldjump"/>
          </p:cNvPr>
          <p:cNvSpPr txBox="1"/>
          <p:nvPr/>
        </p:nvSpPr>
        <p:spPr>
          <a:xfrm>
            <a:off x="7668344" y="3279931"/>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2</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38" name="Textfeld 37">
            <a:hlinkClick r:id="rId20" action="ppaction://hlinksldjump"/>
          </p:cNvPr>
          <p:cNvSpPr txBox="1"/>
          <p:nvPr/>
        </p:nvSpPr>
        <p:spPr>
          <a:xfrm>
            <a:off x="7668344" y="4576075"/>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3</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39" name="Textfeld 38">
            <a:hlinkClick r:id="rId19" action="ppaction://hlinksldjump"/>
          </p:cNvPr>
          <p:cNvSpPr txBox="1"/>
          <p:nvPr/>
        </p:nvSpPr>
        <p:spPr>
          <a:xfrm>
            <a:off x="7668344" y="5864540"/>
            <a:ext cx="648072" cy="369332"/>
          </a:xfrm>
          <a:prstGeom prst="rect">
            <a:avLst/>
          </a:prstGeom>
          <a:noFill/>
        </p:spPr>
        <p:txBody>
          <a:bodyPr wrap="square" rtlCol="0">
            <a:spAutoFit/>
          </a:bodyPr>
          <a:lstStyle/>
          <a:p>
            <a:r>
              <a:rPr lang="de-DE" b="1" dirty="0">
                <a:solidFill>
                  <a:srgbClr val="000000"/>
                </a:solidFill>
                <a:latin typeface="Trebuchet MS" panose="020B0603020202020204" pitchFamily="34" charset="0"/>
              </a:rPr>
              <a:t>4</a:t>
            </a:r>
            <a:r>
              <a:rPr lang="de-DE" b="1" dirty="0" smtClean="0">
                <a:solidFill>
                  <a:srgbClr val="000000"/>
                </a:solidFill>
                <a:latin typeface="Trebuchet MS" panose="020B0603020202020204" pitchFamily="34" charset="0"/>
              </a:rPr>
              <a:t>00</a:t>
            </a:r>
            <a:endParaRPr lang="de-DE" b="1" dirty="0">
              <a:solidFill>
                <a:srgbClr val="000000"/>
              </a:solidFill>
              <a:latin typeface="Trebuchet MS" panose="020B0603020202020204" pitchFamily="34" charset="0"/>
            </a:endParaRPr>
          </a:p>
        </p:txBody>
      </p:sp>
      <p:sp>
        <p:nvSpPr>
          <p:cNvPr id="40" name="Textfeld 39"/>
          <p:cNvSpPr txBox="1"/>
          <p:nvPr/>
        </p:nvSpPr>
        <p:spPr>
          <a:xfrm>
            <a:off x="5004048" y="652626"/>
            <a:ext cx="1515806" cy="400110"/>
          </a:xfrm>
          <a:prstGeom prst="rect">
            <a:avLst/>
          </a:prstGeom>
          <a:noFill/>
          <a:ln>
            <a:noFill/>
          </a:ln>
        </p:spPr>
        <p:txBody>
          <a:bodyPr wrap="square" rtlCol="0">
            <a:spAutoFit/>
          </a:bodyPr>
          <a:lstStyle/>
          <a:p>
            <a:pPr algn="ctr"/>
            <a:r>
              <a:rPr lang="de-DE" sz="2000" b="1" cap="small" dirty="0" smtClean="0">
                <a:solidFill>
                  <a:srgbClr val="006600"/>
                </a:solidFill>
                <a:latin typeface="Arial Black" panose="020B0A04020102020204" pitchFamily="34" charset="0"/>
              </a:rPr>
              <a:t>Querbeet</a:t>
            </a:r>
            <a:endParaRPr lang="de-DE" sz="2000" b="1" cap="small" dirty="0">
              <a:solidFill>
                <a:srgbClr val="006600"/>
              </a:solidFill>
              <a:latin typeface="Arial Black" panose="020B0A04020102020204" pitchFamily="34" charset="0"/>
            </a:endParaRPr>
          </a:p>
        </p:txBody>
      </p:sp>
      <p:sp>
        <p:nvSpPr>
          <p:cNvPr id="41" name="Textfeld 40"/>
          <p:cNvSpPr txBox="1"/>
          <p:nvPr/>
        </p:nvSpPr>
        <p:spPr>
          <a:xfrm>
            <a:off x="2487406" y="652626"/>
            <a:ext cx="2120746" cy="400110"/>
          </a:xfrm>
          <a:prstGeom prst="rect">
            <a:avLst/>
          </a:prstGeom>
          <a:noFill/>
          <a:ln>
            <a:noFill/>
          </a:ln>
        </p:spPr>
        <p:txBody>
          <a:bodyPr wrap="square" rtlCol="0">
            <a:spAutoFit/>
          </a:bodyPr>
          <a:lstStyle/>
          <a:p>
            <a:pPr algn="ctr"/>
            <a:r>
              <a:rPr lang="de-DE" sz="2000" b="1" cap="small" dirty="0" smtClean="0">
                <a:solidFill>
                  <a:schemeClr val="bg1">
                    <a:lumMod val="50000"/>
                  </a:schemeClr>
                </a:solidFill>
                <a:latin typeface="Arial Black" panose="020B0A04020102020204" pitchFamily="34" charset="0"/>
              </a:rPr>
              <a:t>Jugendschutz</a:t>
            </a:r>
            <a:endParaRPr lang="de-DE" sz="2000" b="1" cap="small" dirty="0">
              <a:solidFill>
                <a:schemeClr val="bg1">
                  <a:lumMod val="50000"/>
                </a:schemeClr>
              </a:solidFill>
              <a:latin typeface="Arial Black" panose="020B0A04020102020204" pitchFamily="34" charset="0"/>
            </a:endParaRPr>
          </a:p>
        </p:txBody>
      </p:sp>
      <p:sp>
        <p:nvSpPr>
          <p:cNvPr id="42" name="Textfeld 41"/>
          <p:cNvSpPr txBox="1"/>
          <p:nvPr/>
        </p:nvSpPr>
        <p:spPr>
          <a:xfrm>
            <a:off x="395536" y="652626"/>
            <a:ext cx="1872209" cy="400110"/>
          </a:xfrm>
          <a:prstGeom prst="rect">
            <a:avLst/>
          </a:prstGeom>
          <a:noFill/>
          <a:ln>
            <a:noFill/>
          </a:ln>
        </p:spPr>
        <p:txBody>
          <a:bodyPr wrap="square" rtlCol="0">
            <a:spAutoFit/>
          </a:bodyPr>
          <a:lstStyle/>
          <a:p>
            <a:pPr algn="ctr"/>
            <a:r>
              <a:rPr lang="de-DE" sz="2000" b="1" cap="small" dirty="0" smtClean="0">
                <a:solidFill>
                  <a:srgbClr val="0066FF"/>
                </a:solidFill>
                <a:latin typeface="Arial Black" panose="020B0A04020102020204" pitchFamily="34" charset="0"/>
              </a:rPr>
              <a:t>Definitionen</a:t>
            </a:r>
            <a:endParaRPr lang="de-DE" sz="2000" b="1" cap="small" dirty="0">
              <a:solidFill>
                <a:srgbClr val="0066FF"/>
              </a:solidFill>
              <a:latin typeface="Arial Black" panose="020B0A04020102020204" pitchFamily="34" charset="0"/>
            </a:endParaRPr>
          </a:p>
        </p:txBody>
      </p:sp>
      <p:sp>
        <p:nvSpPr>
          <p:cNvPr id="43" name="Textfeld 42"/>
          <p:cNvSpPr txBox="1"/>
          <p:nvPr/>
        </p:nvSpPr>
        <p:spPr>
          <a:xfrm>
            <a:off x="7020272" y="478413"/>
            <a:ext cx="1656184" cy="707886"/>
          </a:xfrm>
          <a:prstGeom prst="rect">
            <a:avLst/>
          </a:prstGeom>
          <a:noFill/>
          <a:ln>
            <a:noFill/>
          </a:ln>
        </p:spPr>
        <p:txBody>
          <a:bodyPr wrap="square" rtlCol="0">
            <a:spAutoFit/>
          </a:bodyPr>
          <a:lstStyle/>
          <a:p>
            <a:pPr algn="ctr"/>
            <a:r>
              <a:rPr lang="de-DE" sz="2000" b="1" cap="small" dirty="0" smtClean="0">
                <a:solidFill>
                  <a:srgbClr val="FF0000"/>
                </a:solidFill>
                <a:latin typeface="Arial Black" panose="020B0A04020102020204" pitchFamily="34" charset="0"/>
              </a:rPr>
              <a:t>Wahr oder Falsch?</a:t>
            </a:r>
            <a:endParaRPr lang="de-DE" sz="2000" b="1" cap="small"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11701122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0066FF"/>
                </a:solidFill>
              </a:rPr>
              <a:t>Definitionen 100</a:t>
            </a:r>
            <a:endParaRPr lang="de-DE" dirty="0">
              <a:solidFill>
                <a:srgbClr val="0066FF"/>
              </a:solidFill>
            </a:endParaRPr>
          </a:p>
        </p:txBody>
      </p:sp>
      <p:sp>
        <p:nvSpPr>
          <p:cNvPr id="4" name="Inhaltsplatzhalter 2"/>
          <p:cNvSpPr>
            <a:spLocks noGrp="1"/>
          </p:cNvSpPr>
          <p:nvPr>
            <p:ph idx="1"/>
          </p:nvPr>
        </p:nvSpPr>
        <p:spPr>
          <a:xfrm>
            <a:off x="467544" y="1412776"/>
            <a:ext cx="8208912" cy="1440160"/>
          </a:xfrm>
          <a:ln>
            <a:noFill/>
          </a:ln>
        </p:spPr>
        <p:txBody>
          <a:bodyPr/>
          <a:lstStyle/>
          <a:p>
            <a:r>
              <a:rPr lang="de-DE" sz="2200" b="1" dirty="0" smtClean="0"/>
              <a:t>Was ist ein alkoholbedingter „Blackout“?</a:t>
            </a:r>
            <a:endParaRPr lang="de-DE" sz="2200" b="1" dirty="0"/>
          </a:p>
        </p:txBody>
      </p:sp>
      <p:sp>
        <p:nvSpPr>
          <p:cNvPr id="5" name="Inhaltsplatzhalter 2"/>
          <p:cNvSpPr txBox="1">
            <a:spLocks/>
          </p:cNvSpPr>
          <p:nvPr/>
        </p:nvSpPr>
        <p:spPr>
          <a:xfrm>
            <a:off x="467544" y="2708920"/>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Eine vorrübergehende Gedächtnisstörung.</a:t>
            </a:r>
            <a:endParaRPr lang="de-DE" sz="1800" dirty="0"/>
          </a:p>
          <a:p>
            <a:endParaRPr lang="de-DE" sz="1800" dirty="0"/>
          </a:p>
        </p:txBody>
      </p:sp>
      <p:sp>
        <p:nvSpPr>
          <p:cNvPr id="6" name="Inhaltsplatzhalter 2"/>
          <p:cNvSpPr txBox="1">
            <a:spLocks/>
          </p:cNvSpPr>
          <p:nvPr/>
        </p:nvSpPr>
        <p:spPr>
          <a:xfrm>
            <a:off x="467544" y="3429000"/>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Kurz ohnmächtig werden.</a:t>
            </a:r>
          </a:p>
          <a:p>
            <a:pPr lvl="0"/>
            <a:endParaRPr lang="de-DE" sz="1800" dirty="0"/>
          </a:p>
        </p:txBody>
      </p:sp>
      <p:sp>
        <p:nvSpPr>
          <p:cNvPr id="7" name="Inhaltsplatzhalter 2"/>
          <p:cNvSpPr txBox="1">
            <a:spLocks/>
          </p:cNvSpPr>
          <p:nvPr/>
        </p:nvSpPr>
        <p:spPr>
          <a:xfrm>
            <a:off x="467544" y="4149080"/>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indent="-342900">
              <a:buFont typeface="+mj-lt"/>
              <a:buAutoNum type="alphaLcParenR" startAt="3"/>
            </a:pPr>
            <a:r>
              <a:rPr lang="de-DE" sz="1800" dirty="0" smtClean="0"/>
              <a:t>Vergesslichkeit durch Alkohol.</a:t>
            </a:r>
            <a:endParaRPr lang="de-DE" sz="1800" dirty="0"/>
          </a:p>
        </p:txBody>
      </p:sp>
      <p:sp>
        <p:nvSpPr>
          <p:cNvPr id="8" name="Textfeld 7">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13770652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6">
                                            <p:txEl>
                                              <p:pRg st="0" end="0"/>
                                            </p:txEl>
                                          </p:spTgt>
                                        </p:tgtEl>
                                        <p:attrNameLst>
                                          <p:attrName>style.color</p:attrName>
                                        </p:attrNameLst>
                                      </p:cBhvr>
                                      <p:to>
                                        <a:srgbClr val="FF0000"/>
                                      </p:to>
                                    </p:animClr>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5">
                                            <p:txEl>
                                              <p:pRg st="0" end="0"/>
                                            </p:txEl>
                                          </p:spTgt>
                                        </p:tgtEl>
                                        <p:attrNameLst>
                                          <p:attrName>style.color</p:attrName>
                                        </p:attrNameLst>
                                      </p:cBhvr>
                                      <p:to>
                                        <a:srgbClr val="00B050"/>
                                      </p:to>
                                    </p:animClr>
                                  </p:childTnLst>
                                  <p:subTnLst>
                                    <p:audio>
                                      <p:cMediaNode>
                                        <p:cTn display="0" masterRel="sameClick">
                                          <p:stCondLst>
                                            <p:cond evt="begin" delay="0">
                                              <p:tn val="1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7">
                                            <p:txEl>
                                              <p:pRg st="0" end="0"/>
                                            </p:txEl>
                                          </p:spTgt>
                                        </p:tgtEl>
                                        <p:attrNameLst>
                                          <p:attrName>style.color</p:attrName>
                                        </p:attrNameLst>
                                      </p:cBhvr>
                                      <p:to>
                                        <a:srgbClr val="FF0000"/>
                                      </p:to>
                                    </p:animClr>
                                  </p:childTnLst>
                                  <p:subTnLst>
                                    <p:audio>
                                      <p:cMediaNode>
                                        <p:cTn display="0" masterRel="sameClick">
                                          <p:stCondLst>
                                            <p:cond evt="begin" delay="0">
                                              <p:tn val="1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0066FF"/>
                </a:solidFill>
              </a:rPr>
              <a:t>Definitionen 200</a:t>
            </a:r>
            <a:endParaRPr lang="de-DE" dirty="0">
              <a:solidFill>
                <a:srgbClr val="0066FF"/>
              </a:solidFill>
            </a:endParaRPr>
          </a:p>
        </p:txBody>
      </p:sp>
      <p:sp>
        <p:nvSpPr>
          <p:cNvPr id="4" name="Inhaltsplatzhalter 2"/>
          <p:cNvSpPr>
            <a:spLocks noGrp="1"/>
          </p:cNvSpPr>
          <p:nvPr>
            <p:ph idx="1"/>
          </p:nvPr>
        </p:nvSpPr>
        <p:spPr>
          <a:xfrm>
            <a:off x="467544" y="1412776"/>
            <a:ext cx="8208912" cy="1440160"/>
          </a:xfrm>
          <a:ln>
            <a:noFill/>
          </a:ln>
        </p:spPr>
        <p:txBody>
          <a:bodyPr/>
          <a:lstStyle/>
          <a:p>
            <a:r>
              <a:rPr lang="de-DE" sz="2200" b="1" dirty="0" smtClean="0"/>
              <a:t>Was bedeutet „Restalkohol“?</a:t>
            </a:r>
            <a:endParaRPr lang="de-DE" sz="2200" b="1" dirty="0"/>
          </a:p>
        </p:txBody>
      </p:sp>
      <p:sp>
        <p:nvSpPr>
          <p:cNvPr id="5" name="Inhaltsplatzhalter 2"/>
          <p:cNvSpPr txBox="1">
            <a:spLocks/>
          </p:cNvSpPr>
          <p:nvPr/>
        </p:nvSpPr>
        <p:spPr>
          <a:xfrm>
            <a:off x="467544" y="2636912"/>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Der letzte Rest Alkohol im Glas.</a:t>
            </a:r>
            <a:endParaRPr lang="de-DE" sz="1800" dirty="0"/>
          </a:p>
          <a:p>
            <a:endParaRPr lang="de-DE" sz="1800" dirty="0"/>
          </a:p>
        </p:txBody>
      </p:sp>
      <p:sp>
        <p:nvSpPr>
          <p:cNvPr id="6" name="Inhaltsplatzhalter 2"/>
          <p:cNvSpPr txBox="1">
            <a:spLocks/>
          </p:cNvSpPr>
          <p:nvPr/>
        </p:nvSpPr>
        <p:spPr>
          <a:xfrm>
            <a:off x="467544" y="3356992"/>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Die letzte Flasche des Alkoholvorrats.</a:t>
            </a:r>
          </a:p>
          <a:p>
            <a:pPr lvl="0"/>
            <a:endParaRPr lang="de-DE" sz="1800" dirty="0"/>
          </a:p>
        </p:txBody>
      </p:sp>
      <p:sp>
        <p:nvSpPr>
          <p:cNvPr id="7" name="Inhaltsplatzhalter 2"/>
          <p:cNvSpPr txBox="1">
            <a:spLocks/>
          </p:cNvSpPr>
          <p:nvPr/>
        </p:nvSpPr>
        <p:spPr>
          <a:xfrm>
            <a:off x="467544" y="4077072"/>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indent="-342900">
              <a:buFont typeface="+mj-lt"/>
              <a:buAutoNum type="alphaLcParenR" startAt="3"/>
            </a:pPr>
            <a:r>
              <a:rPr lang="de-DE" sz="1800" dirty="0"/>
              <a:t>Der restliche Alkohol im </a:t>
            </a:r>
            <a:r>
              <a:rPr lang="de-DE" sz="1800" dirty="0" smtClean="0"/>
              <a:t>Blut, nachdem </a:t>
            </a:r>
            <a:r>
              <a:rPr lang="de-DE" sz="1800" dirty="0"/>
              <a:t>man am Vorabend getrunken hat.</a:t>
            </a:r>
          </a:p>
        </p:txBody>
      </p:sp>
      <p:sp>
        <p:nvSpPr>
          <p:cNvPr id="8" name="Textfeld 7">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4119923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6">
                                            <p:txEl>
                                              <p:pRg st="0" end="0"/>
                                            </p:txEl>
                                          </p:spTgt>
                                        </p:tgtEl>
                                        <p:attrNameLst>
                                          <p:attrName>style.color</p:attrName>
                                        </p:attrNameLst>
                                      </p:cBhvr>
                                      <p:to>
                                        <a:srgbClr val="FF0000"/>
                                      </p:to>
                                    </p:animClr>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5">
                                            <p:txEl>
                                              <p:pRg st="0" end="0"/>
                                            </p:txEl>
                                          </p:spTgt>
                                        </p:tgtEl>
                                        <p:attrNameLst>
                                          <p:attrName>style.color</p:attrName>
                                        </p:attrNameLst>
                                      </p:cBhvr>
                                      <p:to>
                                        <a:schemeClr val="accent2"/>
                                      </p:to>
                                    </p:animClr>
                                  </p:childTnLst>
                                  <p:subTnLst>
                                    <p:audio>
                                      <p:cMediaNode>
                                        <p:cTn display="0" masterRel="sameClick">
                                          <p:stCondLst>
                                            <p:cond evt="begin" delay="0">
                                              <p:tn val="10"/>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7">
                                            <p:txEl>
                                              <p:pRg st="0" end="0"/>
                                            </p:txEl>
                                          </p:spTgt>
                                        </p:tgtEl>
                                        <p:attrNameLst>
                                          <p:attrName>style.color</p:attrName>
                                        </p:attrNameLst>
                                      </p:cBhvr>
                                      <p:to>
                                        <a:srgbClr val="00B050"/>
                                      </p:to>
                                    </p:animClr>
                                  </p:childTnLst>
                                  <p:subTnLst>
                                    <p:audio>
                                      <p:cMediaNode>
                                        <p:cTn display="0" masterRel="sameClick">
                                          <p:stCondLst>
                                            <p:cond evt="begin" delay="0">
                                              <p:tn val="1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0066FF"/>
                </a:solidFill>
              </a:rPr>
              <a:t>Definitionen 300</a:t>
            </a:r>
            <a:endParaRPr lang="de-DE" dirty="0">
              <a:solidFill>
                <a:srgbClr val="0066FF"/>
              </a:solidFill>
            </a:endParaRPr>
          </a:p>
        </p:txBody>
      </p:sp>
      <p:sp>
        <p:nvSpPr>
          <p:cNvPr id="4" name="Inhaltsplatzhalter 2"/>
          <p:cNvSpPr>
            <a:spLocks noGrp="1"/>
          </p:cNvSpPr>
          <p:nvPr>
            <p:ph idx="1"/>
          </p:nvPr>
        </p:nvSpPr>
        <p:spPr>
          <a:xfrm>
            <a:off x="467544" y="1412776"/>
            <a:ext cx="8208912" cy="1440160"/>
          </a:xfrm>
          <a:ln>
            <a:noFill/>
          </a:ln>
        </p:spPr>
        <p:txBody>
          <a:bodyPr/>
          <a:lstStyle/>
          <a:p>
            <a:r>
              <a:rPr lang="de-DE" sz="2200" b="1" dirty="0" smtClean="0"/>
              <a:t>Die „Probezeit“ beim Führerschein besagt, dass…</a:t>
            </a:r>
            <a:endParaRPr lang="de-DE" sz="2200" b="1" dirty="0"/>
          </a:p>
        </p:txBody>
      </p:sp>
      <p:sp>
        <p:nvSpPr>
          <p:cNvPr id="5" name="Inhaltsplatzhalter 2"/>
          <p:cNvSpPr txBox="1">
            <a:spLocks/>
          </p:cNvSpPr>
          <p:nvPr/>
        </p:nvSpPr>
        <p:spPr>
          <a:xfrm>
            <a:off x="467544" y="2636912"/>
            <a:ext cx="8208912" cy="936104"/>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a:t>d</a:t>
            </a:r>
            <a:r>
              <a:rPr lang="de-DE" sz="1800" dirty="0" smtClean="0"/>
              <a:t>er Führerschein für 1 Jahr auf Probe ausgestellt wird und man ihn behalten darf, </a:t>
            </a:r>
            <a:r>
              <a:rPr lang="de-DE" sz="1800" dirty="0"/>
              <a:t>wenn man sich während dieser Zeit an alle Verkehrsregeln </a:t>
            </a:r>
            <a:r>
              <a:rPr lang="de-DE" sz="1800" dirty="0" smtClean="0"/>
              <a:t>hält</a:t>
            </a:r>
            <a:r>
              <a:rPr lang="de-DE" sz="1800" dirty="0"/>
              <a:t>.</a:t>
            </a:r>
          </a:p>
        </p:txBody>
      </p:sp>
      <p:sp>
        <p:nvSpPr>
          <p:cNvPr id="6" name="Inhaltsplatzhalter 2"/>
          <p:cNvSpPr txBox="1">
            <a:spLocks/>
          </p:cNvSpPr>
          <p:nvPr/>
        </p:nvSpPr>
        <p:spPr>
          <a:xfrm>
            <a:off x="467544" y="357301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Fahranfänger die ersten fünf Jahre vor Fahrtantritt keinen Alkohol trinken dürfen.</a:t>
            </a:r>
          </a:p>
          <a:p>
            <a:pPr lvl="0"/>
            <a:endParaRPr lang="de-DE" sz="1800" dirty="0"/>
          </a:p>
        </p:txBody>
      </p:sp>
      <p:sp>
        <p:nvSpPr>
          <p:cNvPr id="7" name="Inhaltsplatzhalter 2"/>
          <p:cNvSpPr txBox="1">
            <a:spLocks/>
          </p:cNvSpPr>
          <p:nvPr/>
        </p:nvSpPr>
        <p:spPr>
          <a:xfrm>
            <a:off x="467544" y="429309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indent="-342900">
              <a:buFont typeface="+mj-lt"/>
              <a:buAutoNum type="alphaLcParenR" startAt="3"/>
            </a:pPr>
            <a:r>
              <a:rPr lang="de-DE" sz="1800" dirty="0" smtClean="0"/>
              <a:t>Fahranfänger während der ersten zwei Jahre und bis zu ihrem 21. Lebensjahr bei Fahrtantritt 0,0 ‰ haben müssen.</a:t>
            </a:r>
          </a:p>
        </p:txBody>
      </p:sp>
      <p:sp>
        <p:nvSpPr>
          <p:cNvPr id="8" name="Textfeld 7">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9262454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6">
                                            <p:txEl>
                                              <p:pRg st="0" end="0"/>
                                            </p:txEl>
                                          </p:spTgt>
                                        </p:tgtEl>
                                        <p:attrNameLst>
                                          <p:attrName>style.color</p:attrName>
                                        </p:attrNameLst>
                                      </p:cBhvr>
                                      <p:to>
                                        <a:srgbClr val="FF0000"/>
                                      </p:to>
                                    </p:animClr>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5">
                                            <p:txEl>
                                              <p:pRg st="0" end="0"/>
                                            </p:txEl>
                                          </p:spTgt>
                                        </p:tgtEl>
                                        <p:attrNameLst>
                                          <p:attrName>style.color</p:attrName>
                                        </p:attrNameLst>
                                      </p:cBhvr>
                                      <p:to>
                                        <a:schemeClr val="accent2"/>
                                      </p:to>
                                    </p:animClr>
                                  </p:childTnLst>
                                  <p:subTnLst>
                                    <p:audio>
                                      <p:cMediaNode>
                                        <p:cTn display="0" masterRel="sameClick">
                                          <p:stCondLst>
                                            <p:cond evt="begin" delay="0">
                                              <p:tn val="10"/>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7">
                                            <p:txEl>
                                              <p:pRg st="0" end="0"/>
                                            </p:txEl>
                                          </p:spTgt>
                                        </p:tgtEl>
                                        <p:attrNameLst>
                                          <p:attrName>style.color</p:attrName>
                                        </p:attrNameLst>
                                      </p:cBhvr>
                                      <p:to>
                                        <a:srgbClr val="00B050"/>
                                      </p:to>
                                    </p:animClr>
                                  </p:childTnLst>
                                  <p:subTnLst>
                                    <p:audio>
                                      <p:cMediaNode>
                                        <p:cTn display="0" masterRel="sameClick">
                                          <p:stCondLst>
                                            <p:cond evt="begin" delay="0">
                                              <p:tn val="1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0066FF"/>
                </a:solidFill>
              </a:rPr>
              <a:t>Definitionen 400</a:t>
            </a:r>
            <a:endParaRPr lang="de-DE" dirty="0">
              <a:solidFill>
                <a:srgbClr val="0066FF"/>
              </a:solidFill>
            </a:endParaRPr>
          </a:p>
        </p:txBody>
      </p:sp>
      <p:sp>
        <p:nvSpPr>
          <p:cNvPr id="4" name="Inhaltsplatzhalter 2"/>
          <p:cNvSpPr>
            <a:spLocks noGrp="1"/>
          </p:cNvSpPr>
          <p:nvPr>
            <p:ph idx="1"/>
          </p:nvPr>
        </p:nvSpPr>
        <p:spPr>
          <a:xfrm>
            <a:off x="467544" y="1412776"/>
            <a:ext cx="8208912" cy="1440160"/>
          </a:xfrm>
          <a:ln>
            <a:noFill/>
          </a:ln>
        </p:spPr>
        <p:txBody>
          <a:bodyPr/>
          <a:lstStyle/>
          <a:p>
            <a:r>
              <a:rPr lang="de-DE" sz="2200" b="1" dirty="0" smtClean="0"/>
              <a:t>Was versteht man unter dem „Blutalkoholspiegel“?</a:t>
            </a:r>
            <a:endParaRPr lang="de-DE" sz="2200" b="1" dirty="0"/>
          </a:p>
        </p:txBody>
      </p:sp>
      <p:sp>
        <p:nvSpPr>
          <p:cNvPr id="5" name="Inhaltsplatzhalter 2"/>
          <p:cNvSpPr txBox="1">
            <a:spLocks/>
          </p:cNvSpPr>
          <p:nvPr/>
        </p:nvSpPr>
        <p:spPr>
          <a:xfrm>
            <a:off x="467544" y="2708920"/>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indent="-342900">
              <a:buFont typeface="+mj-lt"/>
              <a:buAutoNum type="alphaLcParenR"/>
            </a:pPr>
            <a:r>
              <a:rPr lang="de-DE" sz="1800" dirty="0" smtClean="0"/>
              <a:t>Blut in </a:t>
            </a:r>
            <a:r>
              <a:rPr lang="de-DE" sz="1800" dirty="0"/>
              <a:t>einem Reagenzglas, bei dem sich der Alkohol als klare Flüssigkeit oben absetzt.</a:t>
            </a:r>
          </a:p>
          <a:p>
            <a:pPr marL="342900" lvl="0" indent="-342900">
              <a:buFont typeface="+mj-lt"/>
              <a:buAutoNum type="alphaLcParenR"/>
            </a:pPr>
            <a:endParaRPr lang="de-DE" sz="1800" dirty="0"/>
          </a:p>
          <a:p>
            <a:r>
              <a:rPr lang="de-DE" dirty="0"/>
              <a:t> </a:t>
            </a:r>
          </a:p>
          <a:p>
            <a:pPr marL="342900" lvl="0" indent="-342900">
              <a:buFont typeface="+mj-lt"/>
              <a:buAutoNum type="alphaLcPeriod"/>
            </a:pPr>
            <a:endParaRPr lang="de-DE" sz="1800" dirty="0" smtClean="0"/>
          </a:p>
          <a:p>
            <a:endParaRPr lang="de-DE" sz="1800" dirty="0"/>
          </a:p>
        </p:txBody>
      </p:sp>
      <p:sp>
        <p:nvSpPr>
          <p:cNvPr id="6" name="Inhaltsplatzhalter 2"/>
          <p:cNvSpPr txBox="1">
            <a:spLocks/>
          </p:cNvSpPr>
          <p:nvPr/>
        </p:nvSpPr>
        <p:spPr>
          <a:xfrm>
            <a:off x="467544" y="3429000"/>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Den Alkoholgehalt im Blut.</a:t>
            </a:r>
          </a:p>
          <a:p>
            <a:pPr lvl="0"/>
            <a:endParaRPr lang="de-DE" sz="1800" dirty="0"/>
          </a:p>
        </p:txBody>
      </p:sp>
      <p:sp>
        <p:nvSpPr>
          <p:cNvPr id="7" name="Inhaltsplatzhalter 2"/>
          <p:cNvSpPr txBox="1">
            <a:spLocks/>
          </p:cNvSpPr>
          <p:nvPr/>
        </p:nvSpPr>
        <p:spPr>
          <a:xfrm>
            <a:off x="467544" y="4005064"/>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indent="-342900">
              <a:buFont typeface="+mj-lt"/>
              <a:buAutoNum type="alphaLcParenR" startAt="3"/>
            </a:pPr>
            <a:r>
              <a:rPr lang="de-DE" sz="1800" dirty="0" smtClean="0"/>
              <a:t>Ein </a:t>
            </a:r>
            <a:r>
              <a:rPr lang="de-DE" sz="1800" dirty="0"/>
              <a:t>spezielles Gerät, ähnlich einem Spiegel, den man anhaucht und der je nach getrunkener Menge, mehr oder weniger </a:t>
            </a:r>
            <a:r>
              <a:rPr lang="de-DE" sz="1800" dirty="0" smtClean="0"/>
              <a:t>anläuft.</a:t>
            </a:r>
            <a:endParaRPr lang="de-DE" sz="1800" dirty="0"/>
          </a:p>
          <a:p>
            <a:pPr marL="342900" indent="-342900">
              <a:buFont typeface="+mj-lt"/>
              <a:buAutoNum type="alphaLcParenR" startAt="3"/>
            </a:pPr>
            <a:endParaRPr lang="de-DE" sz="1800" dirty="0"/>
          </a:p>
        </p:txBody>
      </p:sp>
      <p:sp>
        <p:nvSpPr>
          <p:cNvPr id="8" name="Textfeld 7">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23885120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6">
                                            <p:txEl>
                                              <p:pRg st="0" end="0"/>
                                            </p:txEl>
                                          </p:spTgt>
                                        </p:tgtEl>
                                        <p:attrNameLst>
                                          <p:attrName>style.color</p:attrName>
                                        </p:attrNameLst>
                                      </p:cBhvr>
                                      <p:to>
                                        <a:srgbClr val="00B050"/>
                                      </p:to>
                                    </p:animClr>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5">
                                            <p:txEl>
                                              <p:pRg st="0" end="0"/>
                                            </p:txEl>
                                          </p:spTgt>
                                        </p:tgtEl>
                                        <p:attrNameLst>
                                          <p:attrName>style.color</p:attrName>
                                        </p:attrNameLst>
                                      </p:cBhvr>
                                      <p:to>
                                        <a:schemeClr val="accent2"/>
                                      </p:to>
                                    </p:animClr>
                                  </p:childTnLst>
                                  <p:subTnLst>
                                    <p:audio>
                                      <p:cMediaNode>
                                        <p:cTn display="0" masterRel="sameClick">
                                          <p:stCondLst>
                                            <p:cond evt="begin" delay="0">
                                              <p:tn val="10"/>
                                            </p:cond>
                                          </p:stCondLst>
                                          <p:endCondLst>
                                            <p:cond evt="onStopAudio" delay="0">
                                              <p:tgtEl>
                                                <p:sldTgt/>
                                              </p:tgtEl>
                                            </p:cond>
                                          </p:endCondLst>
                                        </p:cTn>
                                        <p:tgtEl>
                                          <p:sndTgt r:embed="rId3" name="bomb.wav"/>
                                        </p:tgtEl>
                                      </p:cMediaNode>
                                    </p:audio>
                                  </p:subTnLst>
                                </p:cTn>
                              </p:par>
                            </p:childTnLst>
                          </p:cTn>
                        </p:par>
                      </p:childTnLst>
                    </p:cTn>
                  </p:par>
                  <p:par>
                    <p:cTn id="12" fill="hold">
                      <p:stCondLst>
                        <p:cond delay="indefinite"/>
                      </p:stCondLst>
                      <p:childTnLst>
                        <p:par>
                          <p:cTn id="13" fill="hold">
                            <p:stCondLst>
                              <p:cond delay="0"/>
                            </p:stCondLst>
                            <p:childTnLst>
                              <p:par>
                                <p:cTn id="14" presetID="3" presetClass="emph" presetSubtype="2" fill="hold" nodeType="clickEffect">
                                  <p:stCondLst>
                                    <p:cond delay="0"/>
                                  </p:stCondLst>
                                  <p:childTnLst>
                                    <p:animClr clrSpc="rgb" dir="cw">
                                      <p:cBhvr override="childStyle">
                                        <p:cTn id="15" dur="2000" fill="hold"/>
                                        <p:tgtEl>
                                          <p:spTgt spid="5">
                                            <p:txEl>
                                              <p:pRg st="2" end="2"/>
                                            </p:txEl>
                                          </p:spTgt>
                                        </p:tgtEl>
                                        <p:attrNameLst>
                                          <p:attrName>style.color</p:attrName>
                                        </p:attrNameLst>
                                      </p:cBhvr>
                                      <p:to>
                                        <a:schemeClr val="accent2"/>
                                      </p:to>
                                    </p:animClr>
                                  </p:childTnLst>
                                  <p:subTnLst>
                                    <p:audio>
                                      <p:cMediaNode>
                                        <p:cTn display="0" masterRel="sameClick">
                                          <p:stCondLst>
                                            <p:cond evt="begin" delay="0">
                                              <p:tn val="14"/>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3" presetClass="emph" presetSubtype="2" fill="hold" nodeType="clickEffect">
                                  <p:stCondLst>
                                    <p:cond delay="0"/>
                                  </p:stCondLst>
                                  <p:childTnLst>
                                    <p:animClr clrSpc="rgb" dir="cw">
                                      <p:cBhvr override="childStyle">
                                        <p:cTn id="20" dur="2000" fill="hold"/>
                                        <p:tgtEl>
                                          <p:spTgt spid="7">
                                            <p:txEl>
                                              <p:pRg st="0" end="0"/>
                                            </p:txEl>
                                          </p:spTgt>
                                        </p:tgtEl>
                                        <p:attrNameLst>
                                          <p:attrName>style.color</p:attrName>
                                        </p:attrNameLst>
                                      </p:cBhvr>
                                      <p:to>
                                        <a:srgbClr val="FF0000"/>
                                      </p:to>
                                    </p:animClr>
                                  </p:childTnLst>
                                  <p:subTnLst>
                                    <p:audio>
                                      <p:cMediaNode>
                                        <p:cTn display="0" masterRel="sameClick">
                                          <p:stCondLst>
                                            <p:cond evt="begin" delay="0">
                                              <p:tn val="19"/>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7"/>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chemeClr val="bg1">
                    <a:lumMod val="50000"/>
                  </a:schemeClr>
                </a:solidFill>
              </a:rPr>
              <a:t>Jugendschutz 100</a:t>
            </a:r>
            <a:endParaRPr lang="de-DE" dirty="0">
              <a:solidFill>
                <a:schemeClr val="bg1">
                  <a:lumMod val="50000"/>
                </a:schemeClr>
              </a:solidFill>
            </a:endParaRPr>
          </a:p>
        </p:txBody>
      </p:sp>
      <p:sp>
        <p:nvSpPr>
          <p:cNvPr id="4" name="Textfeld 3">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
        <p:nvSpPr>
          <p:cNvPr id="9" name="Inhaltsplatzhalter 2"/>
          <p:cNvSpPr>
            <a:spLocks noGrp="1"/>
          </p:cNvSpPr>
          <p:nvPr>
            <p:ph idx="1"/>
          </p:nvPr>
        </p:nvSpPr>
        <p:spPr>
          <a:xfrm>
            <a:off x="467544" y="1412776"/>
            <a:ext cx="8208912" cy="1440160"/>
          </a:xfrm>
          <a:ln>
            <a:noFill/>
          </a:ln>
        </p:spPr>
        <p:txBody>
          <a:bodyPr/>
          <a:lstStyle/>
          <a:p>
            <a:r>
              <a:rPr lang="de-DE" sz="2200" b="1" dirty="0" smtClean="0"/>
              <a:t>Wer gegen das Jugendschutzgesetz verstößt und einem Kind oder Jugendlichen Alkohol gibt oder den Konsum gestattet, handelt ordnungswidrig. Wie hoch kann die Geldbuße sein, die die Person als Strafe dafür bezahlen muss?</a:t>
            </a:r>
            <a:endParaRPr lang="de-DE" sz="2200" b="1" dirty="0"/>
          </a:p>
        </p:txBody>
      </p:sp>
      <p:sp>
        <p:nvSpPr>
          <p:cNvPr id="10" name="Inhaltsplatzhalter 2"/>
          <p:cNvSpPr txBox="1">
            <a:spLocks/>
          </p:cNvSpPr>
          <p:nvPr/>
        </p:nvSpPr>
        <p:spPr>
          <a:xfrm>
            <a:off x="467544" y="321297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1.000 €</a:t>
            </a:r>
            <a:endParaRPr lang="de-DE" sz="1800" dirty="0"/>
          </a:p>
        </p:txBody>
      </p:sp>
      <p:sp>
        <p:nvSpPr>
          <p:cNvPr id="11" name="Inhaltsplatzhalter 2"/>
          <p:cNvSpPr txBox="1">
            <a:spLocks/>
          </p:cNvSpPr>
          <p:nvPr/>
        </p:nvSpPr>
        <p:spPr>
          <a:xfrm>
            <a:off x="467544" y="393305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10.000 €</a:t>
            </a:r>
          </a:p>
          <a:p>
            <a:pPr lvl="0"/>
            <a:endParaRPr lang="de-DE" sz="1800" dirty="0"/>
          </a:p>
        </p:txBody>
      </p:sp>
      <p:sp>
        <p:nvSpPr>
          <p:cNvPr id="12" name="Inhaltsplatzhalter 2"/>
          <p:cNvSpPr txBox="1">
            <a:spLocks/>
          </p:cNvSpPr>
          <p:nvPr/>
        </p:nvSpPr>
        <p:spPr>
          <a:xfrm>
            <a:off x="467544" y="465313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3"/>
            </a:pPr>
            <a:r>
              <a:rPr lang="de-DE" sz="1800" dirty="0" smtClean="0"/>
              <a:t>50.000 €</a:t>
            </a:r>
            <a:endParaRPr lang="de-DE" sz="1800" dirty="0"/>
          </a:p>
        </p:txBody>
      </p:sp>
    </p:spTree>
    <p:extLst>
      <p:ext uri="{BB962C8B-B14F-4D97-AF65-F5344CB8AC3E}">
        <p14:creationId xmlns:p14="http://schemas.microsoft.com/office/powerpoint/2010/main" val="14639861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11">
                                            <p:txEl>
                                              <p:pRg st="0" end="0"/>
                                            </p:txEl>
                                          </p:spTgt>
                                        </p:tgtEl>
                                        <p:attrNameLst>
                                          <p:attrName>style.color</p:attrName>
                                        </p:attrNameLst>
                                      </p:cBhvr>
                                      <p:to>
                                        <a:srgbClr val="FF0000"/>
                                      </p:to>
                                    </p:animClr>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11"/>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10">
                                            <p:txEl>
                                              <p:pRg st="0" end="0"/>
                                            </p:txEl>
                                          </p:spTgt>
                                        </p:tgtEl>
                                        <p:attrNameLst>
                                          <p:attrName>style.color</p:attrName>
                                        </p:attrNameLst>
                                      </p:cBhvr>
                                      <p:to>
                                        <a:schemeClr val="accent2"/>
                                      </p:to>
                                    </p:animClr>
                                  </p:childTnLst>
                                  <p:subTnLst>
                                    <p:audio>
                                      <p:cMediaNode>
                                        <p:cTn display="0" masterRel="sameClick">
                                          <p:stCondLst>
                                            <p:cond evt="begin" delay="0">
                                              <p:tn val="10"/>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10"/>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12">
                                            <p:txEl>
                                              <p:pRg st="0" end="0"/>
                                            </p:txEl>
                                          </p:spTgt>
                                        </p:tgtEl>
                                        <p:attrNameLst>
                                          <p:attrName>style.color</p:attrName>
                                        </p:attrNameLst>
                                      </p:cBhvr>
                                      <p:to>
                                        <a:srgbClr val="00B050"/>
                                      </p:to>
                                    </p:animClr>
                                  </p:childTnLst>
                                  <p:subTnLst>
                                    <p:audio>
                                      <p:cMediaNode>
                                        <p:cTn display="0" masterRel="sameClick">
                                          <p:stCondLst>
                                            <p:cond evt="begin" delay="0">
                                              <p:tn val="1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chemeClr val="bg1">
                    <a:lumMod val="50000"/>
                  </a:schemeClr>
                </a:solidFill>
              </a:rPr>
              <a:t>Jugendschutz 200</a:t>
            </a:r>
            <a:endParaRPr lang="de-DE" dirty="0">
              <a:solidFill>
                <a:schemeClr val="bg1">
                  <a:lumMod val="50000"/>
                </a:schemeClr>
              </a:solidFill>
            </a:endParaRPr>
          </a:p>
        </p:txBody>
      </p:sp>
      <p:sp>
        <p:nvSpPr>
          <p:cNvPr id="3" name="Inhaltsplatzhalter 2"/>
          <p:cNvSpPr>
            <a:spLocks noGrp="1"/>
          </p:cNvSpPr>
          <p:nvPr>
            <p:ph idx="1"/>
          </p:nvPr>
        </p:nvSpPr>
        <p:spPr>
          <a:xfrm>
            <a:off x="467544" y="1412776"/>
            <a:ext cx="8208912" cy="1440160"/>
          </a:xfrm>
          <a:ln>
            <a:noFill/>
          </a:ln>
        </p:spPr>
        <p:txBody>
          <a:bodyPr/>
          <a:lstStyle/>
          <a:p>
            <a:r>
              <a:rPr lang="de-DE" sz="2200" b="1" dirty="0"/>
              <a:t>Julia (14 Jahre) und Mirko (15 Jahre) sind zur Geburtstagsparty Ihrer Freundin Selma eingeladen und möchten ihr eine Flasche Sekt mitbringen. Darf ihnen der Supermarktverkäufer den Sekt verkaufen</a:t>
            </a:r>
            <a:r>
              <a:rPr lang="de-DE" sz="2200" b="1" dirty="0" smtClean="0"/>
              <a:t>?</a:t>
            </a:r>
            <a:endParaRPr lang="de-DE" sz="2200" b="1" dirty="0"/>
          </a:p>
        </p:txBody>
      </p:sp>
      <p:sp>
        <p:nvSpPr>
          <p:cNvPr id="4" name="Inhaltsplatzhalter 2"/>
          <p:cNvSpPr txBox="1">
            <a:spLocks/>
          </p:cNvSpPr>
          <p:nvPr/>
        </p:nvSpPr>
        <p:spPr>
          <a:xfrm>
            <a:off x="467544" y="3140968"/>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Ja</a:t>
            </a:r>
            <a:r>
              <a:rPr lang="de-DE" sz="1800" dirty="0"/>
              <a:t>, Sekt ist kein hochprozentiger Alkohol und darf ab 14 Jahre </a:t>
            </a:r>
            <a:r>
              <a:rPr lang="de-DE" sz="1800" dirty="0" smtClean="0"/>
              <a:t>gekauft. </a:t>
            </a:r>
            <a:r>
              <a:rPr lang="de-DE" sz="1800" dirty="0"/>
              <a:t>werden</a:t>
            </a:r>
            <a:r>
              <a:rPr lang="de-DE" sz="1800" dirty="0" smtClean="0"/>
              <a:t>.</a:t>
            </a:r>
            <a:endParaRPr lang="de-DE" sz="1800" dirty="0"/>
          </a:p>
          <a:p>
            <a:endParaRPr lang="de-DE" sz="1800" dirty="0"/>
          </a:p>
        </p:txBody>
      </p:sp>
      <p:sp>
        <p:nvSpPr>
          <p:cNvPr id="5" name="Inhaltsplatzhalter 2"/>
          <p:cNvSpPr txBox="1">
            <a:spLocks/>
          </p:cNvSpPr>
          <p:nvPr/>
        </p:nvSpPr>
        <p:spPr>
          <a:xfrm>
            <a:off x="467544" y="393305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Nein</a:t>
            </a:r>
            <a:r>
              <a:rPr lang="de-DE" sz="1800" dirty="0"/>
              <a:t>, Sekt darf erst ab 16 Jahren gekauft werden</a:t>
            </a:r>
            <a:r>
              <a:rPr lang="de-DE" sz="1800" dirty="0" smtClean="0"/>
              <a:t>.</a:t>
            </a:r>
          </a:p>
          <a:p>
            <a:pPr lvl="0"/>
            <a:endParaRPr lang="de-DE" sz="1800" dirty="0"/>
          </a:p>
        </p:txBody>
      </p:sp>
      <p:sp>
        <p:nvSpPr>
          <p:cNvPr id="6" name="Inhaltsplatzhalter 2"/>
          <p:cNvSpPr txBox="1">
            <a:spLocks/>
          </p:cNvSpPr>
          <p:nvPr/>
        </p:nvSpPr>
        <p:spPr>
          <a:xfrm>
            <a:off x="467544" y="4509120"/>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3"/>
            </a:pPr>
            <a:r>
              <a:rPr lang="de-DE" sz="1800" dirty="0" smtClean="0"/>
              <a:t>Nein</a:t>
            </a:r>
            <a:r>
              <a:rPr lang="de-DE" sz="1800" dirty="0"/>
              <a:t>, Jugendliche unter 18 Jahren dürfen keinen Alkohol </a:t>
            </a:r>
            <a:r>
              <a:rPr lang="de-DE" sz="1800" dirty="0" smtClean="0"/>
              <a:t>kaufen.</a:t>
            </a:r>
            <a:endParaRPr lang="de-DE" sz="1800" dirty="0"/>
          </a:p>
        </p:txBody>
      </p:sp>
      <p:sp>
        <p:nvSpPr>
          <p:cNvPr id="7" name="Textfeld 6">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32971517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5">
                                            <p:txEl>
                                              <p:pRg st="0" end="0"/>
                                            </p:txEl>
                                          </p:spTgt>
                                        </p:tgtEl>
                                        <p:attrNameLst>
                                          <p:attrName>style.color</p:attrName>
                                        </p:attrNameLst>
                                      </p:cBhvr>
                                      <p:to>
                                        <a:srgbClr val="00B050"/>
                                      </p:to>
                                    </p:animClr>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4">
                                            <p:txEl>
                                              <p:pRg st="0" end="0"/>
                                            </p:txEl>
                                          </p:spTgt>
                                        </p:tgtEl>
                                        <p:attrNameLst>
                                          <p:attrName>style.color</p:attrName>
                                        </p:attrNameLst>
                                      </p:cBhvr>
                                      <p:to>
                                        <a:schemeClr val="accent2"/>
                                      </p:to>
                                    </p:animClr>
                                  </p:childTnLst>
                                  <p:subTnLst>
                                    <p:audio>
                                      <p:cMediaNode>
                                        <p:cTn display="0" masterRel="sameClick">
                                          <p:stCondLst>
                                            <p:cond evt="begin" delay="0">
                                              <p:tn val="10"/>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4"/>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6">
                                            <p:txEl>
                                              <p:pRg st="0" end="0"/>
                                            </p:txEl>
                                          </p:spTgt>
                                        </p:tgtEl>
                                        <p:attrNameLst>
                                          <p:attrName>style.color</p:attrName>
                                        </p:attrNameLst>
                                      </p:cBhvr>
                                      <p:to>
                                        <a:schemeClr val="accent2"/>
                                      </p:to>
                                    </p:animClr>
                                  </p:childTnLst>
                                  <p:subTnLst>
                                    <p:audio>
                                      <p:cMediaNode>
                                        <p:cTn display="0" masterRel="sameClick">
                                          <p:stCondLst>
                                            <p:cond evt="begin" delay="0">
                                              <p:tn val="1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chemeClr val="bg1">
                    <a:lumMod val="50000"/>
                  </a:schemeClr>
                </a:solidFill>
              </a:rPr>
              <a:t>Jugendschutz 300</a:t>
            </a:r>
            <a:endParaRPr lang="de-DE" dirty="0">
              <a:solidFill>
                <a:schemeClr val="bg1">
                  <a:lumMod val="50000"/>
                </a:schemeClr>
              </a:solidFill>
            </a:endParaRPr>
          </a:p>
        </p:txBody>
      </p:sp>
      <p:sp>
        <p:nvSpPr>
          <p:cNvPr id="4" name="Inhaltsplatzhalter 2"/>
          <p:cNvSpPr>
            <a:spLocks noGrp="1"/>
          </p:cNvSpPr>
          <p:nvPr>
            <p:ph idx="1"/>
          </p:nvPr>
        </p:nvSpPr>
        <p:spPr>
          <a:xfrm>
            <a:off x="467544" y="1412776"/>
            <a:ext cx="8208912" cy="1440160"/>
          </a:xfrm>
          <a:ln>
            <a:noFill/>
          </a:ln>
        </p:spPr>
        <p:txBody>
          <a:bodyPr/>
          <a:lstStyle/>
          <a:p>
            <a:r>
              <a:rPr lang="de-DE" sz="2200" b="1" dirty="0" smtClean="0"/>
              <a:t>Herr Müller feiert seinen Geburtstag. Bei den Vorbereitungen fällt ihm auf, dass er keinen Wodka für die Bowle hat. Er schickt seinen Sohn Mario (15 Jahre) los eine Flasche zu kaufen. Darf die Kassiererin Mario den Alkohol verkaufen?</a:t>
            </a:r>
            <a:endParaRPr lang="de-DE" sz="2200" b="1" dirty="0"/>
          </a:p>
        </p:txBody>
      </p:sp>
      <p:sp>
        <p:nvSpPr>
          <p:cNvPr id="5" name="Inhaltsplatzhalter 2"/>
          <p:cNvSpPr txBox="1">
            <a:spLocks/>
          </p:cNvSpPr>
          <p:nvPr/>
        </p:nvSpPr>
        <p:spPr>
          <a:xfrm>
            <a:off x="467544" y="3501008"/>
            <a:ext cx="8208912" cy="576064"/>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indent="-342900">
              <a:buFont typeface="+mj-lt"/>
              <a:buAutoNum type="alphaLcParenR"/>
            </a:pPr>
            <a:r>
              <a:rPr lang="de-DE" sz="1800" dirty="0" smtClean="0"/>
              <a:t>Ja</a:t>
            </a:r>
            <a:r>
              <a:rPr lang="de-DE" sz="1800" dirty="0"/>
              <a:t>, aber nur wenn Marios Vater ihm eine schriftliche Vollmacht mitgibt.</a:t>
            </a:r>
          </a:p>
          <a:p>
            <a:pPr marL="342900" lvl="0" indent="-342900">
              <a:buFont typeface="+mj-lt"/>
              <a:buAutoNum type="alphaLcParenR"/>
            </a:pPr>
            <a:endParaRPr lang="de-DE" sz="1800" dirty="0"/>
          </a:p>
        </p:txBody>
      </p:sp>
      <p:sp>
        <p:nvSpPr>
          <p:cNvPr id="6" name="Inhaltsplatzhalter 2"/>
          <p:cNvSpPr txBox="1">
            <a:spLocks/>
          </p:cNvSpPr>
          <p:nvPr/>
        </p:nvSpPr>
        <p:spPr>
          <a:xfrm>
            <a:off x="467544" y="4077072"/>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Nein</a:t>
            </a:r>
            <a:r>
              <a:rPr lang="de-DE" sz="1800" dirty="0"/>
              <a:t>, </a:t>
            </a:r>
            <a:r>
              <a:rPr lang="de-DE" sz="1800" dirty="0" smtClean="0"/>
              <a:t>Wodka darf erst ab 18 Jahren gekauft werden.</a:t>
            </a:r>
          </a:p>
        </p:txBody>
      </p:sp>
      <p:sp>
        <p:nvSpPr>
          <p:cNvPr id="7" name="Inhaltsplatzhalter 2"/>
          <p:cNvSpPr txBox="1">
            <a:spLocks/>
          </p:cNvSpPr>
          <p:nvPr/>
        </p:nvSpPr>
        <p:spPr>
          <a:xfrm>
            <a:off x="467544" y="4581128"/>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3"/>
            </a:pPr>
            <a:r>
              <a:rPr lang="de-DE" sz="1800" dirty="0" smtClean="0"/>
              <a:t>Ja</a:t>
            </a:r>
            <a:r>
              <a:rPr lang="de-DE" sz="1800" dirty="0"/>
              <a:t>, wenn Mario ihr versichert, dass er den Wodka nicht selbst trinkt.</a:t>
            </a:r>
          </a:p>
        </p:txBody>
      </p:sp>
      <p:sp>
        <p:nvSpPr>
          <p:cNvPr id="8" name="Textfeld 7">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15529125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6">
                                            <p:txEl>
                                              <p:pRg st="0" end="0"/>
                                            </p:txEl>
                                          </p:spTgt>
                                        </p:tgtEl>
                                        <p:attrNameLst>
                                          <p:attrName>style.color</p:attrName>
                                        </p:attrNameLst>
                                      </p:cBhvr>
                                      <p:to>
                                        <a:srgbClr val="00B050"/>
                                      </p:to>
                                    </p:animClr>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5">
                                            <p:txEl>
                                              <p:pRg st="0" end="0"/>
                                            </p:txEl>
                                          </p:spTgt>
                                        </p:tgtEl>
                                        <p:attrNameLst>
                                          <p:attrName>style.color</p:attrName>
                                        </p:attrNameLst>
                                      </p:cBhvr>
                                      <p:to>
                                        <a:srgbClr val="FF0000"/>
                                      </p:to>
                                    </p:animClr>
                                  </p:childTnLst>
                                  <p:subTnLst>
                                    <p:audio>
                                      <p:cMediaNode>
                                        <p:cTn display="0" masterRel="sameClick">
                                          <p:stCondLst>
                                            <p:cond evt="begin" delay="0">
                                              <p:tn val="10"/>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7">
                                            <p:txEl>
                                              <p:pRg st="0" end="0"/>
                                            </p:txEl>
                                          </p:spTgt>
                                        </p:tgtEl>
                                        <p:attrNameLst>
                                          <p:attrName>style.color</p:attrName>
                                        </p:attrNameLst>
                                      </p:cBhvr>
                                      <p:to>
                                        <a:schemeClr val="accent2"/>
                                      </p:to>
                                    </p:animClr>
                                  </p:childTnLst>
                                  <p:subTnLst>
                                    <p:audio>
                                      <p:cMediaNode>
                                        <p:cTn display="0" masterRel="sameClick">
                                          <p:stCondLst>
                                            <p:cond evt="begin" delay="0">
                                              <p:tn val="1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chemeClr val="bg1">
                    <a:lumMod val="50000"/>
                  </a:schemeClr>
                </a:solidFill>
              </a:rPr>
              <a:t>Jugendschutz 400</a:t>
            </a:r>
            <a:endParaRPr lang="de-DE" dirty="0">
              <a:solidFill>
                <a:schemeClr val="bg1">
                  <a:lumMod val="50000"/>
                </a:schemeClr>
              </a:solidFill>
            </a:endParaRPr>
          </a:p>
        </p:txBody>
      </p:sp>
      <p:sp>
        <p:nvSpPr>
          <p:cNvPr id="4" name="Textfeld 3">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
        <p:nvSpPr>
          <p:cNvPr id="5" name="Inhaltsplatzhalter 2"/>
          <p:cNvSpPr>
            <a:spLocks noGrp="1"/>
          </p:cNvSpPr>
          <p:nvPr>
            <p:ph idx="1"/>
          </p:nvPr>
        </p:nvSpPr>
        <p:spPr>
          <a:xfrm>
            <a:off x="467544" y="1412776"/>
            <a:ext cx="8208912" cy="1440160"/>
          </a:xfrm>
          <a:ln>
            <a:noFill/>
          </a:ln>
        </p:spPr>
        <p:txBody>
          <a:bodyPr/>
          <a:lstStyle/>
          <a:p>
            <a:r>
              <a:rPr lang="de-DE" sz="2200" b="1" dirty="0" smtClean="0"/>
              <a:t>Kathrin und Jerome (beide 17 Jahre) gehen in eine Cocktailbar und bestellen zwei „Tequila Sunrise“. Ein Cocktail hat ca. 6,5 Vol.-%. Darf die Barkeeperin ihnen die Cocktails ausschenken?</a:t>
            </a:r>
            <a:endParaRPr lang="de-DE" sz="2200" b="1" dirty="0"/>
          </a:p>
        </p:txBody>
      </p:sp>
      <p:sp>
        <p:nvSpPr>
          <p:cNvPr id="6" name="Inhaltsplatzhalter 2"/>
          <p:cNvSpPr txBox="1">
            <a:spLocks/>
          </p:cNvSpPr>
          <p:nvPr/>
        </p:nvSpPr>
        <p:spPr>
          <a:xfrm>
            <a:off x="467544" y="2924944"/>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Ja, Kathrin und Jerome sind schon 17 Jahre alt und dürfen Cocktails trinken.</a:t>
            </a:r>
            <a:endParaRPr lang="de-DE" sz="1800" dirty="0"/>
          </a:p>
        </p:txBody>
      </p:sp>
      <p:sp>
        <p:nvSpPr>
          <p:cNvPr id="7" name="Inhaltsplatzhalter 2"/>
          <p:cNvSpPr txBox="1">
            <a:spLocks/>
          </p:cNvSpPr>
          <p:nvPr/>
        </p:nvSpPr>
        <p:spPr>
          <a:xfrm>
            <a:off x="467544" y="357301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Nein, Kathrin und Jerome sind 17 Jahre alt und dürfen noch keine Cocktails trinken.</a:t>
            </a:r>
          </a:p>
          <a:p>
            <a:pPr lvl="0"/>
            <a:endParaRPr lang="de-DE" sz="1800" dirty="0"/>
          </a:p>
        </p:txBody>
      </p:sp>
      <p:sp>
        <p:nvSpPr>
          <p:cNvPr id="8" name="Inhaltsplatzhalter 2"/>
          <p:cNvSpPr txBox="1">
            <a:spLocks/>
          </p:cNvSpPr>
          <p:nvPr/>
        </p:nvSpPr>
        <p:spPr>
          <a:xfrm>
            <a:off x="467544" y="4221088"/>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3"/>
            </a:pPr>
            <a:r>
              <a:rPr lang="de-DE" sz="1800" dirty="0" smtClean="0"/>
              <a:t>Ja</a:t>
            </a:r>
            <a:r>
              <a:rPr lang="de-DE" sz="1800" dirty="0"/>
              <a:t>, der Cocktail ist eine Mischung aus Tequila (40 Vol.-%), Orangensaft und Grenadine und hat daher nur 6,5 Vol.-% Alkohol, also weniger als Wein (ca. 11 Vol.-%). Deshalb dürfen auch Jugendliche unter 18 Jahren Cocktails trinken. </a:t>
            </a:r>
          </a:p>
        </p:txBody>
      </p:sp>
    </p:spTree>
    <p:extLst>
      <p:ext uri="{BB962C8B-B14F-4D97-AF65-F5344CB8AC3E}">
        <p14:creationId xmlns:p14="http://schemas.microsoft.com/office/powerpoint/2010/main" val="36009242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7">
                                            <p:txEl>
                                              <p:pRg st="0" end="0"/>
                                            </p:txEl>
                                          </p:spTgt>
                                        </p:tgtEl>
                                        <p:attrNameLst>
                                          <p:attrName>style.color</p:attrName>
                                        </p:attrNameLst>
                                      </p:cBhvr>
                                      <p:to>
                                        <a:srgbClr val="00B050"/>
                                      </p:to>
                                    </p:animClr>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6">
                                            <p:txEl>
                                              <p:pRg st="0" end="0"/>
                                            </p:txEl>
                                          </p:spTgt>
                                        </p:tgtEl>
                                        <p:attrNameLst>
                                          <p:attrName>style.color</p:attrName>
                                        </p:attrNameLst>
                                      </p:cBhvr>
                                      <p:to>
                                        <a:schemeClr val="accent2"/>
                                      </p:to>
                                    </p:animClr>
                                  </p:childTnLst>
                                  <p:subTnLst>
                                    <p:audio>
                                      <p:cMediaNode>
                                        <p:cTn display="0" masterRel="sameClick">
                                          <p:stCondLst>
                                            <p:cond evt="begin" delay="0">
                                              <p:tn val="10"/>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6"/>
                  </p:tgtEl>
                </p:cond>
              </p:nextCondLst>
            </p:seq>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8">
                                            <p:txEl>
                                              <p:pRg st="0" end="0"/>
                                            </p:txEl>
                                          </p:spTgt>
                                        </p:tgtEl>
                                        <p:attrNameLst>
                                          <p:attrName>style.color</p:attrName>
                                        </p:attrNameLst>
                                      </p:cBhvr>
                                      <p:to>
                                        <a:schemeClr val="accent2"/>
                                      </p:to>
                                    </p:animClr>
                                  </p:childTnLst>
                                  <p:subTnLst>
                                    <p:audio>
                                      <p:cMediaNode>
                                        <p:cTn display="0" masterRel="sameClick">
                                          <p:stCondLst>
                                            <p:cond evt="begin" delay="0">
                                              <p:tn val="1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006600"/>
                </a:solidFill>
              </a:rPr>
              <a:t>Querbeet 100</a:t>
            </a:r>
            <a:endParaRPr lang="de-DE" dirty="0">
              <a:solidFill>
                <a:srgbClr val="006600"/>
              </a:solidFill>
            </a:endParaRPr>
          </a:p>
        </p:txBody>
      </p:sp>
      <p:sp>
        <p:nvSpPr>
          <p:cNvPr id="5" name="Inhaltsplatzhalter 2"/>
          <p:cNvSpPr>
            <a:spLocks noGrp="1"/>
          </p:cNvSpPr>
          <p:nvPr>
            <p:ph idx="1"/>
          </p:nvPr>
        </p:nvSpPr>
        <p:spPr>
          <a:xfrm>
            <a:off x="467544" y="1412776"/>
            <a:ext cx="8208912" cy="1440160"/>
          </a:xfrm>
          <a:ln>
            <a:noFill/>
          </a:ln>
        </p:spPr>
        <p:txBody>
          <a:bodyPr/>
          <a:lstStyle/>
          <a:p>
            <a:r>
              <a:rPr lang="de-DE" sz="2200" b="1" dirty="0" smtClean="0"/>
              <a:t>Ordnet die folgenden Getränke nach ihrem Alkoholgehalt:</a:t>
            </a:r>
          </a:p>
          <a:p>
            <a:r>
              <a:rPr lang="de-DE" sz="2200" b="1" dirty="0" smtClean="0"/>
              <a:t>1. Bier		2. Wein	3. Wodka	4. Radler</a:t>
            </a:r>
            <a:endParaRPr lang="de-DE" sz="2200" b="1" dirty="0"/>
          </a:p>
        </p:txBody>
      </p:sp>
      <p:sp>
        <p:nvSpPr>
          <p:cNvPr id="6" name="Inhaltsplatzhalter 2"/>
          <p:cNvSpPr txBox="1">
            <a:spLocks/>
          </p:cNvSpPr>
          <p:nvPr/>
        </p:nvSpPr>
        <p:spPr>
          <a:xfrm>
            <a:off x="467544" y="2708920"/>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2-4-1-3</a:t>
            </a:r>
            <a:endParaRPr lang="de-DE" sz="1800" dirty="0"/>
          </a:p>
          <a:p>
            <a:endParaRPr lang="de-DE" sz="1800" dirty="0"/>
          </a:p>
        </p:txBody>
      </p:sp>
      <p:sp>
        <p:nvSpPr>
          <p:cNvPr id="7" name="Inhaltsplatzhalter 2"/>
          <p:cNvSpPr txBox="1">
            <a:spLocks/>
          </p:cNvSpPr>
          <p:nvPr/>
        </p:nvSpPr>
        <p:spPr>
          <a:xfrm>
            <a:off x="467544" y="3429000"/>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3-2-4-1</a:t>
            </a:r>
          </a:p>
          <a:p>
            <a:pPr lvl="0"/>
            <a:endParaRPr lang="de-DE" sz="1800" dirty="0"/>
          </a:p>
        </p:txBody>
      </p:sp>
      <p:sp>
        <p:nvSpPr>
          <p:cNvPr id="8" name="Inhaltsplatzhalter 2"/>
          <p:cNvSpPr txBox="1">
            <a:spLocks/>
          </p:cNvSpPr>
          <p:nvPr/>
        </p:nvSpPr>
        <p:spPr>
          <a:xfrm>
            <a:off x="467544" y="4149080"/>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3"/>
            </a:pPr>
            <a:r>
              <a:rPr lang="de-DE" sz="1800" dirty="0" smtClean="0"/>
              <a:t>4-1-2-3</a:t>
            </a:r>
            <a:endParaRPr lang="de-DE" sz="1800" dirty="0"/>
          </a:p>
        </p:txBody>
      </p:sp>
      <p:sp>
        <p:nvSpPr>
          <p:cNvPr id="9" name="Textfeld 8">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30979714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7">
                                            <p:txEl>
                                              <p:pRg st="0" end="0"/>
                                            </p:txEl>
                                          </p:spTgt>
                                        </p:tgtEl>
                                        <p:attrNameLst>
                                          <p:attrName>style.color</p:attrName>
                                        </p:attrNameLst>
                                      </p:cBhvr>
                                      <p:to>
                                        <a:srgbClr val="FF0000"/>
                                      </p:to>
                                    </p:animClr>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6">
                                            <p:txEl>
                                              <p:pRg st="0" end="0"/>
                                            </p:txEl>
                                          </p:spTgt>
                                        </p:tgtEl>
                                        <p:attrNameLst>
                                          <p:attrName>style.color</p:attrName>
                                        </p:attrNameLst>
                                      </p:cBhvr>
                                      <p:to>
                                        <a:schemeClr val="accent2"/>
                                      </p:to>
                                    </p:animClr>
                                  </p:childTnLst>
                                  <p:subTnLst>
                                    <p:audio>
                                      <p:cMediaNode>
                                        <p:cTn display="0" masterRel="sameClick">
                                          <p:stCondLst>
                                            <p:cond evt="begin" delay="0">
                                              <p:tn val="10"/>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6"/>
                  </p:tgtEl>
                </p:cond>
              </p:nextCondLst>
            </p:seq>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8">
                                            <p:txEl>
                                              <p:pRg st="0" end="0"/>
                                            </p:txEl>
                                          </p:spTgt>
                                        </p:tgtEl>
                                        <p:attrNameLst>
                                          <p:attrName>style.color</p:attrName>
                                        </p:attrNameLst>
                                      </p:cBhvr>
                                      <p:to>
                                        <a:srgbClr val="00B050"/>
                                      </p:to>
                                    </p:animClr>
                                  </p:childTnLst>
                                  <p:subTnLst>
                                    <p:audio>
                                      <p:cMediaNode>
                                        <p:cTn display="0" masterRel="sameClick">
                                          <p:stCondLst>
                                            <p:cond evt="begin" delay="0">
                                              <p:tn val="1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8"/>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006600"/>
                </a:solidFill>
              </a:rPr>
              <a:t>Querbeet 200</a:t>
            </a:r>
            <a:endParaRPr lang="de-DE" dirty="0">
              <a:solidFill>
                <a:srgbClr val="006600"/>
              </a:solidFill>
            </a:endParaRPr>
          </a:p>
        </p:txBody>
      </p:sp>
      <p:sp>
        <p:nvSpPr>
          <p:cNvPr id="4" name="Textfeld 3">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
        <p:nvSpPr>
          <p:cNvPr id="5" name="Inhaltsplatzhalter 2"/>
          <p:cNvSpPr>
            <a:spLocks noGrp="1"/>
          </p:cNvSpPr>
          <p:nvPr>
            <p:ph idx="1"/>
          </p:nvPr>
        </p:nvSpPr>
        <p:spPr>
          <a:xfrm>
            <a:off x="467544" y="1412776"/>
            <a:ext cx="8208912" cy="1440160"/>
          </a:xfrm>
          <a:ln>
            <a:noFill/>
          </a:ln>
        </p:spPr>
        <p:txBody>
          <a:bodyPr/>
          <a:lstStyle/>
          <a:p>
            <a:r>
              <a:rPr lang="de-DE" sz="2200" b="1" dirty="0" smtClean="0"/>
              <a:t>Mareike (17 Jahre) will heute Abend in der </a:t>
            </a:r>
            <a:r>
              <a:rPr lang="de-DE" sz="2200" b="1" smtClean="0"/>
              <a:t>Jugenddisko ihren </a:t>
            </a:r>
            <a:r>
              <a:rPr lang="de-DE" sz="2200" b="1" dirty="0" smtClean="0"/>
              <a:t>Schwarm Lukas ansprechen. Um mutiger zu sein, trinkt sie zuvor zwei Gläser Wein. Ist das Alkoholmissbrauch?</a:t>
            </a:r>
            <a:endParaRPr lang="de-DE" sz="2200" b="1" dirty="0"/>
          </a:p>
        </p:txBody>
      </p:sp>
      <p:sp>
        <p:nvSpPr>
          <p:cNvPr id="6" name="Inhaltsplatzhalter 2"/>
          <p:cNvSpPr txBox="1">
            <a:spLocks/>
          </p:cNvSpPr>
          <p:nvPr/>
        </p:nvSpPr>
        <p:spPr>
          <a:xfrm>
            <a:off x="467544" y="285293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indent="-342900">
              <a:buFont typeface="+mj-lt"/>
              <a:buAutoNum type="alphaLcParenR"/>
            </a:pPr>
            <a:r>
              <a:rPr lang="de-DE" sz="1800" dirty="0" smtClean="0"/>
              <a:t>Ja, es </a:t>
            </a:r>
            <a:r>
              <a:rPr lang="de-DE" sz="1800" dirty="0"/>
              <a:t>ist Alkoholmissbrauch, denn Mareike setzt ihn als Mittel ein, um lockerer zu werden</a:t>
            </a:r>
            <a:r>
              <a:rPr lang="de-DE" sz="1800" dirty="0" smtClean="0"/>
              <a:t>.</a:t>
            </a:r>
            <a:endParaRPr lang="de-DE" sz="1800" dirty="0"/>
          </a:p>
        </p:txBody>
      </p:sp>
      <p:sp>
        <p:nvSpPr>
          <p:cNvPr id="7" name="Inhaltsplatzhalter 2"/>
          <p:cNvSpPr txBox="1">
            <a:spLocks/>
          </p:cNvSpPr>
          <p:nvPr/>
        </p:nvSpPr>
        <p:spPr>
          <a:xfrm>
            <a:off x="467544" y="357301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Nein, es ist kein Alkoholmissbrauch. Mareike ist schon 17 Jahre alt und darf Wein trinken.</a:t>
            </a:r>
          </a:p>
          <a:p>
            <a:pPr lvl="0"/>
            <a:endParaRPr lang="de-DE" sz="1800" dirty="0"/>
          </a:p>
        </p:txBody>
      </p:sp>
      <p:sp>
        <p:nvSpPr>
          <p:cNvPr id="8" name="Inhaltsplatzhalter 2"/>
          <p:cNvSpPr txBox="1">
            <a:spLocks/>
          </p:cNvSpPr>
          <p:nvPr/>
        </p:nvSpPr>
        <p:spPr>
          <a:xfrm>
            <a:off x="467544" y="429309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3"/>
            </a:pPr>
            <a:r>
              <a:rPr lang="de-DE" sz="1800" dirty="0" smtClean="0"/>
              <a:t>Nein, es ist kein Alkoholmissbrauch. Es wäre nur dann Alkoholmissbrauch, wenn sich Mareike mit viel mehr Alkohol betrinken würde.</a:t>
            </a:r>
            <a:endParaRPr lang="de-DE" sz="1800" dirty="0"/>
          </a:p>
        </p:txBody>
      </p:sp>
    </p:spTree>
    <p:extLst>
      <p:ext uri="{BB962C8B-B14F-4D97-AF65-F5344CB8AC3E}">
        <p14:creationId xmlns:p14="http://schemas.microsoft.com/office/powerpoint/2010/main" val="26849221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7">
                                            <p:txEl>
                                              <p:pRg st="0" end="0"/>
                                            </p:txEl>
                                          </p:spTgt>
                                        </p:tgtEl>
                                        <p:attrNameLst>
                                          <p:attrName>style.color</p:attrName>
                                        </p:attrNameLst>
                                      </p:cBhvr>
                                      <p:to>
                                        <a:srgbClr val="FF0000"/>
                                      </p:to>
                                    </p:animClr>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6">
                                            <p:txEl>
                                              <p:pRg st="0" end="0"/>
                                            </p:txEl>
                                          </p:spTgt>
                                        </p:tgtEl>
                                        <p:attrNameLst>
                                          <p:attrName>style.color</p:attrName>
                                        </p:attrNameLst>
                                      </p:cBhvr>
                                      <p:to>
                                        <a:srgbClr val="00B050"/>
                                      </p:to>
                                    </p:animClr>
                                  </p:childTnLst>
                                  <p:subTnLst>
                                    <p:audio>
                                      <p:cMediaNode>
                                        <p:cTn display="0" masterRel="sameClick">
                                          <p:stCondLst>
                                            <p:cond evt="begin" delay="0">
                                              <p:tn val="1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6"/>
                  </p:tgtEl>
                </p:cond>
              </p:nextCondLst>
            </p:seq>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8">
                                            <p:txEl>
                                              <p:pRg st="0" end="0"/>
                                            </p:txEl>
                                          </p:spTgt>
                                        </p:tgtEl>
                                        <p:attrNameLst>
                                          <p:attrName>style.color</p:attrName>
                                        </p:attrNameLst>
                                      </p:cBhvr>
                                      <p:to>
                                        <a:schemeClr val="accent2"/>
                                      </p:to>
                                    </p:animClr>
                                  </p:childTnLst>
                                  <p:subTnLst>
                                    <p:audio>
                                      <p:cMediaNode>
                                        <p:cTn display="0" masterRel="sameClick">
                                          <p:stCondLst>
                                            <p:cond evt="begin" delay="0">
                                              <p:tn val="1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006600"/>
                </a:solidFill>
              </a:rPr>
              <a:t>Querbeet </a:t>
            </a:r>
            <a:r>
              <a:rPr lang="de-DE" dirty="0">
                <a:solidFill>
                  <a:srgbClr val="006600"/>
                </a:solidFill>
              </a:rPr>
              <a:t>3</a:t>
            </a:r>
            <a:r>
              <a:rPr lang="de-DE" dirty="0" smtClean="0">
                <a:solidFill>
                  <a:srgbClr val="006600"/>
                </a:solidFill>
              </a:rPr>
              <a:t>00</a:t>
            </a:r>
            <a:endParaRPr lang="de-DE" dirty="0">
              <a:solidFill>
                <a:srgbClr val="006600"/>
              </a:solidFill>
            </a:endParaRPr>
          </a:p>
        </p:txBody>
      </p:sp>
      <p:sp>
        <p:nvSpPr>
          <p:cNvPr id="4" name="Textfeld 3">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
        <p:nvSpPr>
          <p:cNvPr id="5" name="Inhaltsplatzhalter 2"/>
          <p:cNvSpPr>
            <a:spLocks noGrp="1"/>
          </p:cNvSpPr>
          <p:nvPr>
            <p:ph idx="1"/>
          </p:nvPr>
        </p:nvSpPr>
        <p:spPr>
          <a:xfrm>
            <a:off x="467544" y="1412776"/>
            <a:ext cx="8208912" cy="1440160"/>
          </a:xfrm>
          <a:ln>
            <a:noFill/>
          </a:ln>
        </p:spPr>
        <p:txBody>
          <a:bodyPr/>
          <a:lstStyle/>
          <a:p>
            <a:r>
              <a:rPr lang="de-DE" sz="2200" b="1" dirty="0" smtClean="0"/>
              <a:t>Hat Alkohol die gleiche Wirkung auf Jugendliche wie auf Erwachsene?</a:t>
            </a:r>
            <a:endParaRPr lang="de-DE" sz="2200" b="1" dirty="0"/>
          </a:p>
        </p:txBody>
      </p:sp>
      <p:sp>
        <p:nvSpPr>
          <p:cNvPr id="6" name="Inhaltsplatzhalter 2"/>
          <p:cNvSpPr txBox="1">
            <a:spLocks/>
          </p:cNvSpPr>
          <p:nvPr/>
        </p:nvSpPr>
        <p:spPr>
          <a:xfrm>
            <a:off x="467544" y="2780928"/>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Nein, bei Jugendlichen wirkt Alkohol stärker.</a:t>
            </a:r>
            <a:endParaRPr lang="de-DE" sz="1800" dirty="0"/>
          </a:p>
          <a:p>
            <a:endParaRPr lang="de-DE" sz="1800" dirty="0"/>
          </a:p>
        </p:txBody>
      </p:sp>
      <p:sp>
        <p:nvSpPr>
          <p:cNvPr id="7" name="Inhaltsplatzhalter 2"/>
          <p:cNvSpPr txBox="1">
            <a:spLocks/>
          </p:cNvSpPr>
          <p:nvPr/>
        </p:nvSpPr>
        <p:spPr>
          <a:xfrm>
            <a:off x="467544" y="3501008"/>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Ja, entscheidend ist wie viel man trinkt.</a:t>
            </a:r>
          </a:p>
          <a:p>
            <a:pPr lvl="0"/>
            <a:endParaRPr lang="de-DE" sz="1800" dirty="0"/>
          </a:p>
        </p:txBody>
      </p:sp>
      <p:sp>
        <p:nvSpPr>
          <p:cNvPr id="8" name="Inhaltsplatzhalter 2"/>
          <p:cNvSpPr txBox="1">
            <a:spLocks/>
          </p:cNvSpPr>
          <p:nvPr/>
        </p:nvSpPr>
        <p:spPr>
          <a:xfrm>
            <a:off x="467544" y="4221088"/>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3"/>
            </a:pPr>
            <a:r>
              <a:rPr lang="de-DE" sz="1800" dirty="0" smtClean="0"/>
              <a:t>Ja, nur bei Kindern wirkt Alkohol wesentlich stärker.</a:t>
            </a:r>
            <a:endParaRPr lang="de-DE" sz="1800" dirty="0"/>
          </a:p>
        </p:txBody>
      </p:sp>
    </p:spTree>
    <p:extLst>
      <p:ext uri="{BB962C8B-B14F-4D97-AF65-F5344CB8AC3E}">
        <p14:creationId xmlns:p14="http://schemas.microsoft.com/office/powerpoint/2010/main" val="13630594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7">
                                            <p:txEl>
                                              <p:pRg st="0" end="0"/>
                                            </p:txEl>
                                          </p:spTgt>
                                        </p:tgtEl>
                                        <p:attrNameLst>
                                          <p:attrName>style.color</p:attrName>
                                        </p:attrNameLst>
                                      </p:cBhvr>
                                      <p:to>
                                        <a:srgbClr val="FF0000"/>
                                      </p:to>
                                    </p:animClr>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6">
                                            <p:txEl>
                                              <p:pRg st="0" end="0"/>
                                            </p:txEl>
                                          </p:spTgt>
                                        </p:tgtEl>
                                        <p:attrNameLst>
                                          <p:attrName>style.color</p:attrName>
                                        </p:attrNameLst>
                                      </p:cBhvr>
                                      <p:to>
                                        <a:srgbClr val="00B050"/>
                                      </p:to>
                                    </p:animClr>
                                  </p:childTnLst>
                                  <p:subTnLst>
                                    <p:audio>
                                      <p:cMediaNode>
                                        <p:cTn display="0" masterRel="sameClick">
                                          <p:stCondLst>
                                            <p:cond evt="begin" delay="0">
                                              <p:tn val="1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6"/>
                  </p:tgtEl>
                </p:cond>
              </p:nextCondLst>
            </p:seq>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8">
                                            <p:txEl>
                                              <p:pRg st="0" end="0"/>
                                            </p:txEl>
                                          </p:spTgt>
                                        </p:tgtEl>
                                        <p:attrNameLst>
                                          <p:attrName>style.color</p:attrName>
                                        </p:attrNameLst>
                                      </p:cBhvr>
                                      <p:to>
                                        <a:schemeClr val="accent2"/>
                                      </p:to>
                                    </p:animClr>
                                  </p:childTnLst>
                                  <p:subTnLst>
                                    <p:audio>
                                      <p:cMediaNode>
                                        <p:cTn display="0" masterRel="sameClick">
                                          <p:stCondLst>
                                            <p:cond evt="begin" delay="0">
                                              <p:tn val="1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8"/>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err="1" smtClean="0">
                <a:solidFill>
                  <a:srgbClr val="006600"/>
                </a:solidFill>
              </a:rPr>
              <a:t>Queerbeet</a:t>
            </a:r>
            <a:r>
              <a:rPr lang="de-DE" dirty="0" smtClean="0">
                <a:solidFill>
                  <a:srgbClr val="006600"/>
                </a:solidFill>
              </a:rPr>
              <a:t> </a:t>
            </a:r>
            <a:r>
              <a:rPr lang="de-DE" dirty="0">
                <a:solidFill>
                  <a:srgbClr val="006600"/>
                </a:solidFill>
              </a:rPr>
              <a:t>4</a:t>
            </a:r>
            <a:r>
              <a:rPr lang="de-DE" dirty="0" smtClean="0">
                <a:solidFill>
                  <a:srgbClr val="006600"/>
                </a:solidFill>
              </a:rPr>
              <a:t>00</a:t>
            </a:r>
            <a:endParaRPr lang="de-DE" dirty="0">
              <a:solidFill>
                <a:srgbClr val="006600"/>
              </a:solidFill>
            </a:endParaRPr>
          </a:p>
        </p:txBody>
      </p:sp>
      <p:sp>
        <p:nvSpPr>
          <p:cNvPr id="4" name="Inhaltsplatzhalter 2"/>
          <p:cNvSpPr>
            <a:spLocks noGrp="1"/>
          </p:cNvSpPr>
          <p:nvPr>
            <p:ph idx="1"/>
          </p:nvPr>
        </p:nvSpPr>
        <p:spPr>
          <a:xfrm>
            <a:off x="467544" y="1412776"/>
            <a:ext cx="8352928" cy="1008112"/>
          </a:xfrm>
          <a:ln>
            <a:noFill/>
          </a:ln>
        </p:spPr>
        <p:txBody>
          <a:bodyPr/>
          <a:lstStyle/>
          <a:p>
            <a:r>
              <a:rPr lang="de-DE" sz="2200" b="1" dirty="0" smtClean="0"/>
              <a:t>Wie viele Kalorien hat eine Flasche Wodka (0,75 l, 40 </a:t>
            </a:r>
            <a:r>
              <a:rPr lang="de-DE" sz="2200" b="1" dirty="0"/>
              <a:t>Vol</a:t>
            </a:r>
            <a:r>
              <a:rPr lang="de-DE" sz="2200" b="1" dirty="0" smtClean="0"/>
              <a:t>.-%)?</a:t>
            </a:r>
            <a:endParaRPr lang="de-DE" sz="2200" b="1" dirty="0"/>
          </a:p>
        </p:txBody>
      </p:sp>
      <p:sp>
        <p:nvSpPr>
          <p:cNvPr id="5" name="Inhaltsplatzhalter 2"/>
          <p:cNvSpPr txBox="1">
            <a:spLocks/>
          </p:cNvSpPr>
          <p:nvPr/>
        </p:nvSpPr>
        <p:spPr>
          <a:xfrm>
            <a:off x="467544" y="2636912"/>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Ca. </a:t>
            </a:r>
            <a:r>
              <a:rPr lang="de-DE" sz="1800" dirty="0"/>
              <a:t>1.680 kcal (</a:t>
            </a:r>
            <a:r>
              <a:rPr lang="de-DE" sz="1800" dirty="0" smtClean="0"/>
              <a:t>≙ ca. 6 Schokoriegeln)</a:t>
            </a:r>
            <a:endParaRPr lang="de-DE" sz="1800" dirty="0"/>
          </a:p>
        </p:txBody>
      </p:sp>
      <p:sp>
        <p:nvSpPr>
          <p:cNvPr id="6" name="Inhaltsplatzhalter 2"/>
          <p:cNvSpPr txBox="1">
            <a:spLocks/>
          </p:cNvSpPr>
          <p:nvPr/>
        </p:nvSpPr>
        <p:spPr>
          <a:xfrm>
            <a:off x="467544" y="3356992"/>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Ca. 1.190 kcal </a:t>
            </a:r>
            <a:r>
              <a:rPr lang="de-DE" sz="1800" dirty="0"/>
              <a:t>(</a:t>
            </a:r>
            <a:r>
              <a:rPr lang="de-DE" sz="1800" dirty="0" smtClean="0"/>
              <a:t>≙ ca. 4 Schokoriegeln)</a:t>
            </a:r>
            <a:endParaRPr lang="de-DE" sz="1800" dirty="0"/>
          </a:p>
        </p:txBody>
      </p:sp>
      <p:sp>
        <p:nvSpPr>
          <p:cNvPr id="7" name="Inhaltsplatzhalter 2"/>
          <p:cNvSpPr txBox="1">
            <a:spLocks/>
          </p:cNvSpPr>
          <p:nvPr/>
        </p:nvSpPr>
        <p:spPr>
          <a:xfrm>
            <a:off x="467544" y="4077072"/>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3"/>
            </a:pPr>
            <a:r>
              <a:rPr lang="de-DE" sz="1800" dirty="0" smtClean="0"/>
              <a:t>Ca. 620 kcal (≙ ca. 2 Schokoriegeln)</a:t>
            </a:r>
            <a:endParaRPr lang="de-DE" sz="1800" dirty="0"/>
          </a:p>
        </p:txBody>
      </p:sp>
      <p:sp>
        <p:nvSpPr>
          <p:cNvPr id="8" name="Textfeld 7">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16259839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6">
                                            <p:txEl>
                                              <p:pRg st="0" end="0"/>
                                            </p:txEl>
                                          </p:spTgt>
                                        </p:tgtEl>
                                        <p:attrNameLst>
                                          <p:attrName>style.color</p:attrName>
                                        </p:attrNameLst>
                                      </p:cBhvr>
                                      <p:to>
                                        <a:srgbClr val="FF0000"/>
                                      </p:to>
                                    </p:animClr>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5">
                                            <p:txEl>
                                              <p:pRg st="0" end="0"/>
                                            </p:txEl>
                                          </p:spTgt>
                                        </p:tgtEl>
                                        <p:attrNameLst>
                                          <p:attrName>style.color</p:attrName>
                                        </p:attrNameLst>
                                      </p:cBhvr>
                                      <p:to>
                                        <a:srgbClr val="00B050"/>
                                      </p:to>
                                    </p:animClr>
                                  </p:childTnLst>
                                  <p:subTnLst>
                                    <p:audio>
                                      <p:cMediaNode>
                                        <p:cTn display="0" masterRel="sameClick">
                                          <p:stCondLst>
                                            <p:cond evt="begin" delay="0">
                                              <p:tn val="1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7">
                                            <p:txEl>
                                              <p:pRg st="0" end="0"/>
                                            </p:txEl>
                                          </p:spTgt>
                                        </p:tgtEl>
                                        <p:attrNameLst>
                                          <p:attrName>style.color</p:attrName>
                                        </p:attrNameLst>
                                      </p:cBhvr>
                                      <p:to>
                                        <a:srgbClr val="FF0000"/>
                                      </p:to>
                                    </p:animClr>
                                  </p:childTnLst>
                                  <p:subTnLst>
                                    <p:audio>
                                      <p:cMediaNode>
                                        <p:cTn display="0" masterRel="sameClick">
                                          <p:stCondLst>
                                            <p:cond evt="begin" delay="0">
                                              <p:tn val="1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7"/>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FF0000"/>
                </a:solidFill>
              </a:rPr>
              <a:t>Wahr oder Falsch? 100</a:t>
            </a:r>
            <a:endParaRPr lang="de-DE" dirty="0">
              <a:solidFill>
                <a:srgbClr val="FF0000"/>
              </a:solidFill>
            </a:endParaRPr>
          </a:p>
        </p:txBody>
      </p:sp>
      <p:sp>
        <p:nvSpPr>
          <p:cNvPr id="4" name="Inhaltsplatzhalter 2"/>
          <p:cNvSpPr>
            <a:spLocks noGrp="1"/>
          </p:cNvSpPr>
          <p:nvPr>
            <p:ph idx="1"/>
          </p:nvPr>
        </p:nvSpPr>
        <p:spPr>
          <a:xfrm>
            <a:off x="467544" y="1412776"/>
            <a:ext cx="8208912" cy="1440160"/>
          </a:xfrm>
          <a:ln>
            <a:noFill/>
          </a:ln>
        </p:spPr>
        <p:txBody>
          <a:bodyPr/>
          <a:lstStyle/>
          <a:p>
            <a:r>
              <a:rPr lang="de-DE" sz="2200" b="1" dirty="0" smtClean="0"/>
              <a:t>Wer zu viel Alkohol trinkt, kann daran ersticken!</a:t>
            </a:r>
            <a:endParaRPr lang="de-DE" sz="2200" b="1" dirty="0"/>
          </a:p>
        </p:txBody>
      </p:sp>
      <p:sp>
        <p:nvSpPr>
          <p:cNvPr id="5" name="Inhaltsplatzhalter 2"/>
          <p:cNvSpPr txBox="1">
            <a:spLocks/>
          </p:cNvSpPr>
          <p:nvPr/>
        </p:nvSpPr>
        <p:spPr>
          <a:xfrm>
            <a:off x="467544" y="2636912"/>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Wahr</a:t>
            </a:r>
            <a:r>
              <a:rPr lang="de-DE" sz="1800" dirty="0"/>
              <a:t> </a:t>
            </a:r>
          </a:p>
          <a:p>
            <a:pPr marL="342900" lvl="0" indent="-342900">
              <a:buFont typeface="+mj-lt"/>
              <a:buAutoNum type="alphaLcPeriod"/>
            </a:pPr>
            <a:endParaRPr lang="de-DE" sz="1800" dirty="0" smtClean="0"/>
          </a:p>
          <a:p>
            <a:endParaRPr lang="de-DE" sz="1800" dirty="0"/>
          </a:p>
        </p:txBody>
      </p:sp>
      <p:sp>
        <p:nvSpPr>
          <p:cNvPr id="6" name="Inhaltsplatzhalter 2"/>
          <p:cNvSpPr txBox="1">
            <a:spLocks/>
          </p:cNvSpPr>
          <p:nvPr/>
        </p:nvSpPr>
        <p:spPr>
          <a:xfrm>
            <a:off x="467544" y="3356992"/>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Falsch</a:t>
            </a:r>
            <a:endParaRPr lang="de-DE" sz="1800" dirty="0"/>
          </a:p>
        </p:txBody>
      </p:sp>
      <p:sp>
        <p:nvSpPr>
          <p:cNvPr id="7" name="Textfeld 6">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16980362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6">
                                            <p:txEl>
                                              <p:pRg st="0" end="0"/>
                                            </p:txEl>
                                          </p:spTgt>
                                        </p:tgtEl>
                                        <p:attrNameLst>
                                          <p:attrName>style.color</p:attrName>
                                        </p:attrNameLst>
                                      </p:cBhvr>
                                      <p:to>
                                        <a:srgbClr val="FF0000"/>
                                      </p:to>
                                    </p:animClr>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5">
                                            <p:txEl>
                                              <p:pRg st="0" end="0"/>
                                            </p:txEl>
                                          </p:spTgt>
                                        </p:tgtEl>
                                        <p:attrNameLst>
                                          <p:attrName>style.color</p:attrName>
                                        </p:attrNameLst>
                                      </p:cBhvr>
                                      <p:to>
                                        <a:srgbClr val="00B050"/>
                                      </p:to>
                                    </p:animClr>
                                  </p:childTnLst>
                                  <p:subTnLst>
                                    <p:audio>
                                      <p:cMediaNode>
                                        <p:cTn display="0" masterRel="sameClick">
                                          <p:stCondLst>
                                            <p:cond evt="begin" delay="0">
                                              <p:tn val="1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FF0000"/>
                </a:solidFill>
              </a:rPr>
              <a:t>Wahr oder Falsch? 200</a:t>
            </a:r>
            <a:endParaRPr lang="de-DE" dirty="0">
              <a:solidFill>
                <a:srgbClr val="FF0000"/>
              </a:solidFill>
            </a:endParaRPr>
          </a:p>
        </p:txBody>
      </p:sp>
      <p:sp>
        <p:nvSpPr>
          <p:cNvPr id="4" name="Inhaltsplatzhalter 2"/>
          <p:cNvSpPr>
            <a:spLocks noGrp="1"/>
          </p:cNvSpPr>
          <p:nvPr>
            <p:ph idx="1"/>
          </p:nvPr>
        </p:nvSpPr>
        <p:spPr>
          <a:xfrm>
            <a:off x="467544" y="1412776"/>
            <a:ext cx="8208912" cy="1440160"/>
          </a:xfrm>
          <a:ln>
            <a:noFill/>
          </a:ln>
        </p:spPr>
        <p:txBody>
          <a:bodyPr/>
          <a:lstStyle/>
          <a:p>
            <a:r>
              <a:rPr lang="de-DE" sz="2200" b="1" dirty="0" smtClean="0"/>
              <a:t>Kaffee </a:t>
            </a:r>
            <a:r>
              <a:rPr lang="de-DE" sz="2200" b="1" dirty="0"/>
              <a:t>neutralisiert Alkohol. Daher wird man durch Kaffeetrinken schneller wieder </a:t>
            </a:r>
            <a:r>
              <a:rPr lang="de-DE" sz="2200" b="1" dirty="0" smtClean="0"/>
              <a:t>nüchtern</a:t>
            </a:r>
            <a:r>
              <a:rPr lang="de-DE" sz="2200" b="1" dirty="0"/>
              <a:t>!</a:t>
            </a:r>
          </a:p>
        </p:txBody>
      </p:sp>
      <p:sp>
        <p:nvSpPr>
          <p:cNvPr id="5" name="Inhaltsplatzhalter 2"/>
          <p:cNvSpPr txBox="1">
            <a:spLocks/>
          </p:cNvSpPr>
          <p:nvPr/>
        </p:nvSpPr>
        <p:spPr>
          <a:xfrm>
            <a:off x="467544" y="285293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Wahr</a:t>
            </a:r>
            <a:r>
              <a:rPr lang="de-DE" sz="1800" dirty="0"/>
              <a:t> </a:t>
            </a:r>
          </a:p>
          <a:p>
            <a:pPr marL="342900" lvl="0" indent="-342900">
              <a:buFont typeface="+mj-lt"/>
              <a:buAutoNum type="alphaLcPeriod"/>
            </a:pPr>
            <a:endParaRPr lang="de-DE" sz="1800" dirty="0" smtClean="0"/>
          </a:p>
          <a:p>
            <a:endParaRPr lang="de-DE" sz="1800" dirty="0"/>
          </a:p>
        </p:txBody>
      </p:sp>
      <p:sp>
        <p:nvSpPr>
          <p:cNvPr id="6" name="Inhaltsplatzhalter 2"/>
          <p:cNvSpPr txBox="1">
            <a:spLocks/>
          </p:cNvSpPr>
          <p:nvPr/>
        </p:nvSpPr>
        <p:spPr>
          <a:xfrm>
            <a:off x="467544" y="3573016"/>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Falsch</a:t>
            </a:r>
            <a:endParaRPr lang="de-DE" sz="1800" dirty="0"/>
          </a:p>
        </p:txBody>
      </p:sp>
      <p:sp>
        <p:nvSpPr>
          <p:cNvPr id="8" name="Textfeld 7">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1446512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6">
                                            <p:txEl>
                                              <p:pRg st="0" end="0"/>
                                            </p:txEl>
                                          </p:spTgt>
                                        </p:tgtEl>
                                        <p:attrNameLst>
                                          <p:attrName>style.color</p:attrName>
                                        </p:attrNameLst>
                                      </p:cBhvr>
                                      <p:to>
                                        <a:srgbClr val="00B050"/>
                                      </p:to>
                                    </p:animClr>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5">
                                            <p:txEl>
                                              <p:pRg st="0" end="0"/>
                                            </p:txEl>
                                          </p:spTgt>
                                        </p:tgtEl>
                                        <p:attrNameLst>
                                          <p:attrName>style.color</p:attrName>
                                        </p:attrNameLst>
                                      </p:cBhvr>
                                      <p:to>
                                        <a:schemeClr val="accent2"/>
                                      </p:to>
                                    </p:animClr>
                                  </p:childTnLst>
                                  <p:subTnLst>
                                    <p:audio>
                                      <p:cMediaNode>
                                        <p:cTn display="0" masterRel="sameClick">
                                          <p:stCondLst>
                                            <p:cond evt="begin" delay="0">
                                              <p:tn val="10"/>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FF0000"/>
                </a:solidFill>
              </a:rPr>
              <a:t>Wahr oder Falsch? 300</a:t>
            </a:r>
            <a:endParaRPr lang="de-DE" dirty="0">
              <a:solidFill>
                <a:srgbClr val="FF0000"/>
              </a:solidFill>
            </a:endParaRPr>
          </a:p>
        </p:txBody>
      </p:sp>
      <p:sp>
        <p:nvSpPr>
          <p:cNvPr id="4" name="Inhaltsplatzhalter 2"/>
          <p:cNvSpPr>
            <a:spLocks noGrp="1"/>
          </p:cNvSpPr>
          <p:nvPr>
            <p:ph idx="1"/>
          </p:nvPr>
        </p:nvSpPr>
        <p:spPr>
          <a:xfrm>
            <a:off x="467544" y="1412776"/>
            <a:ext cx="8208912" cy="1440160"/>
          </a:xfrm>
          <a:ln>
            <a:noFill/>
          </a:ln>
        </p:spPr>
        <p:txBody>
          <a:bodyPr/>
          <a:lstStyle/>
          <a:p>
            <a:r>
              <a:rPr lang="de-DE" sz="2200" b="1" dirty="0" smtClean="0"/>
              <a:t>Alkohol in der Schwangerschaft schadet dem ungeborenen Kind immer. Egal wie oft und wie viel die Mutter trinkt!</a:t>
            </a:r>
          </a:p>
        </p:txBody>
      </p:sp>
      <p:sp>
        <p:nvSpPr>
          <p:cNvPr id="5" name="Inhaltsplatzhalter 2"/>
          <p:cNvSpPr txBox="1">
            <a:spLocks/>
          </p:cNvSpPr>
          <p:nvPr/>
        </p:nvSpPr>
        <p:spPr>
          <a:xfrm>
            <a:off x="467544" y="2924944"/>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Wahr</a:t>
            </a:r>
            <a:r>
              <a:rPr lang="de-DE" sz="1800" dirty="0"/>
              <a:t> </a:t>
            </a:r>
          </a:p>
          <a:p>
            <a:pPr marL="342900" lvl="0" indent="-342900">
              <a:buFont typeface="+mj-lt"/>
              <a:buAutoNum type="alphaLcPeriod"/>
            </a:pPr>
            <a:endParaRPr lang="de-DE" sz="1800" dirty="0" smtClean="0"/>
          </a:p>
          <a:p>
            <a:endParaRPr lang="de-DE" sz="1800" dirty="0"/>
          </a:p>
        </p:txBody>
      </p:sp>
      <p:sp>
        <p:nvSpPr>
          <p:cNvPr id="6" name="Inhaltsplatzhalter 2"/>
          <p:cNvSpPr txBox="1">
            <a:spLocks/>
          </p:cNvSpPr>
          <p:nvPr/>
        </p:nvSpPr>
        <p:spPr>
          <a:xfrm>
            <a:off x="467544" y="3645024"/>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Falsch</a:t>
            </a:r>
            <a:endParaRPr lang="de-DE" sz="1800" dirty="0"/>
          </a:p>
        </p:txBody>
      </p:sp>
      <p:sp>
        <p:nvSpPr>
          <p:cNvPr id="8" name="Textfeld 7">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19951277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6">
                                            <p:txEl>
                                              <p:pRg st="0" end="0"/>
                                            </p:txEl>
                                          </p:spTgt>
                                        </p:tgtEl>
                                        <p:attrNameLst>
                                          <p:attrName>style.color</p:attrName>
                                        </p:attrNameLst>
                                      </p:cBhvr>
                                      <p:to>
                                        <a:schemeClr val="accent1"/>
                                      </p:to>
                                    </p:animClr>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5">
                                            <p:txEl>
                                              <p:pRg st="0" end="0"/>
                                            </p:txEl>
                                          </p:spTgt>
                                        </p:tgtEl>
                                        <p:attrNameLst>
                                          <p:attrName>style.color</p:attrName>
                                        </p:attrNameLst>
                                      </p:cBhvr>
                                      <p:to>
                                        <a:srgbClr val="00B050"/>
                                      </p:to>
                                    </p:animClr>
                                  </p:childTnLst>
                                  <p:subTnLst>
                                    <p:audio>
                                      <p:cMediaNode>
                                        <p:cTn display="0" masterRel="sameClick">
                                          <p:stCondLst>
                                            <p:cond evt="begin" delay="0">
                                              <p:tn val="1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FF0000"/>
                </a:solidFill>
              </a:rPr>
              <a:t>Wahr oder Falsch? 400</a:t>
            </a:r>
            <a:endParaRPr lang="de-DE" dirty="0">
              <a:solidFill>
                <a:srgbClr val="FF0000"/>
              </a:solidFill>
            </a:endParaRPr>
          </a:p>
        </p:txBody>
      </p:sp>
      <p:sp>
        <p:nvSpPr>
          <p:cNvPr id="4" name="Inhaltsplatzhalter 2"/>
          <p:cNvSpPr>
            <a:spLocks noGrp="1"/>
          </p:cNvSpPr>
          <p:nvPr>
            <p:ph idx="1"/>
          </p:nvPr>
        </p:nvSpPr>
        <p:spPr>
          <a:xfrm>
            <a:off x="467544" y="1412776"/>
            <a:ext cx="8208912" cy="1440160"/>
          </a:xfrm>
          <a:ln>
            <a:noFill/>
          </a:ln>
        </p:spPr>
        <p:txBody>
          <a:bodyPr/>
          <a:lstStyle/>
          <a:p>
            <a:r>
              <a:rPr lang="de-DE" sz="2200" b="1" dirty="0" smtClean="0"/>
              <a:t>Der Promillewert beim Trinken verschiedener alkoholischer Getränke ist höher, als wenn nur eine Sorte Alkohol getrunken wird!</a:t>
            </a:r>
            <a:endParaRPr lang="de-DE" sz="2200" b="1" dirty="0"/>
          </a:p>
        </p:txBody>
      </p:sp>
      <p:sp>
        <p:nvSpPr>
          <p:cNvPr id="5" name="Inhaltsplatzhalter 2"/>
          <p:cNvSpPr txBox="1">
            <a:spLocks/>
          </p:cNvSpPr>
          <p:nvPr/>
        </p:nvSpPr>
        <p:spPr>
          <a:xfrm>
            <a:off x="467544" y="3140968"/>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a:pPr>
            <a:r>
              <a:rPr lang="de-DE" sz="1800" dirty="0" smtClean="0"/>
              <a:t>Wahr</a:t>
            </a:r>
            <a:r>
              <a:rPr lang="de-DE" sz="1800" dirty="0"/>
              <a:t> </a:t>
            </a:r>
          </a:p>
          <a:p>
            <a:pPr marL="342900" lvl="0" indent="-342900">
              <a:buFont typeface="+mj-lt"/>
              <a:buAutoNum type="alphaLcPeriod"/>
            </a:pPr>
            <a:endParaRPr lang="de-DE" sz="1800" dirty="0" smtClean="0"/>
          </a:p>
          <a:p>
            <a:endParaRPr lang="de-DE" sz="1800" dirty="0"/>
          </a:p>
        </p:txBody>
      </p:sp>
      <p:sp>
        <p:nvSpPr>
          <p:cNvPr id="6" name="Inhaltsplatzhalter 2"/>
          <p:cNvSpPr txBox="1">
            <a:spLocks/>
          </p:cNvSpPr>
          <p:nvPr/>
        </p:nvSpPr>
        <p:spPr>
          <a:xfrm>
            <a:off x="467544" y="3861048"/>
            <a:ext cx="8208912" cy="720080"/>
          </a:xfrm>
          <a:prstGeom prst="rect">
            <a:avLst/>
          </a:prstGeom>
          <a:ln>
            <a:noFill/>
          </a:ln>
        </p:spPr>
        <p:txBody>
          <a:bodyPr/>
          <a:lstStyle>
            <a:lvl1pPr marL="0" indent="0" algn="l" defTabSz="914400" rtl="0" eaLnBrk="1" latinLnBrk="0" hangingPunct="1">
              <a:spcBef>
                <a:spcPct val="20000"/>
              </a:spcBef>
              <a:buFont typeface="Arial" panose="020B0604020202020204" pitchFamily="34" charset="0"/>
              <a:buNone/>
              <a:defRPr sz="2800" kern="1200">
                <a:solidFill>
                  <a:srgbClr val="000000"/>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Trebuchet MS" panose="020B0603020202020204" pitchFamily="34" charset="0"/>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0" indent="-342900">
              <a:buFont typeface="+mj-lt"/>
              <a:buAutoNum type="alphaLcParenR" startAt="2"/>
            </a:pPr>
            <a:r>
              <a:rPr lang="de-DE" sz="1800" dirty="0" smtClean="0"/>
              <a:t>Falsch</a:t>
            </a:r>
            <a:endParaRPr lang="de-DE" sz="1800" dirty="0"/>
          </a:p>
        </p:txBody>
      </p:sp>
      <p:sp>
        <p:nvSpPr>
          <p:cNvPr id="7" name="Textfeld 6">
            <a:hlinkClick r:id="rId4" action="ppaction://hlinksldjump"/>
          </p:cNvPr>
          <p:cNvSpPr txBox="1"/>
          <p:nvPr/>
        </p:nvSpPr>
        <p:spPr>
          <a:xfrm>
            <a:off x="467544" y="5517232"/>
            <a:ext cx="1152128" cy="864096"/>
          </a:xfrm>
          <a:prstGeom prst="rect">
            <a:avLst/>
          </a:prstGeom>
          <a:noFill/>
        </p:spPr>
        <p:txBody>
          <a:bodyPr wrap="square" rtlCol="0">
            <a:spAutoFit/>
          </a:bodyPr>
          <a:lstStyle/>
          <a:p>
            <a:endParaRPr lang="de-DE" dirty="0"/>
          </a:p>
        </p:txBody>
      </p:sp>
    </p:spTree>
    <p:extLst>
      <p:ext uri="{BB962C8B-B14F-4D97-AF65-F5344CB8AC3E}">
        <p14:creationId xmlns:p14="http://schemas.microsoft.com/office/powerpoint/2010/main" val="5234250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6">
                                            <p:txEl>
                                              <p:pRg st="0" end="0"/>
                                            </p:txEl>
                                          </p:spTgt>
                                        </p:tgtEl>
                                        <p:attrNameLst>
                                          <p:attrName>style.color</p:attrName>
                                        </p:attrNameLst>
                                      </p:cBhvr>
                                      <p:to>
                                        <a:srgbClr val="00B050"/>
                                      </p:to>
                                    </p:animClr>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nodeType="clickEffect">
                                  <p:stCondLst>
                                    <p:cond delay="0"/>
                                  </p:stCondLst>
                                  <p:childTnLst>
                                    <p:animClr clrSpc="rgb" dir="cw">
                                      <p:cBhvr override="childStyle">
                                        <p:cTn id="11" dur="2000" fill="hold"/>
                                        <p:tgtEl>
                                          <p:spTgt spid="5">
                                            <p:txEl>
                                              <p:pRg st="0" end="0"/>
                                            </p:txEl>
                                          </p:spTgt>
                                        </p:tgtEl>
                                        <p:attrNameLst>
                                          <p:attrName>style.color</p:attrName>
                                        </p:attrNameLst>
                                      </p:cBhvr>
                                      <p:to>
                                        <a:schemeClr val="accent2"/>
                                      </p:to>
                                    </p:animClr>
                                  </p:childTnLst>
                                  <p:subTnLst>
                                    <p:audio>
                                      <p:cMediaNode>
                                        <p:cTn display="0" masterRel="sameClick">
                                          <p:stCondLst>
                                            <p:cond evt="begin" delay="0">
                                              <p:tn val="10"/>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Villa Schüpflin">
  <a:themeElements>
    <a:clrScheme name="Villa Schöpflin">
      <a:dk1>
        <a:srgbClr val="152A6C"/>
      </a:dk1>
      <a:lt1>
        <a:sysClr val="window" lastClr="FFFFFF"/>
      </a:lt1>
      <a:dk2>
        <a:srgbClr val="7F7F7F"/>
      </a:dk2>
      <a:lt2>
        <a:srgbClr val="D8D8D8"/>
      </a:lt2>
      <a:accent1>
        <a:srgbClr val="C00000"/>
      </a:accent1>
      <a:accent2>
        <a:srgbClr val="FF4040"/>
      </a:accent2>
      <a:accent3>
        <a:srgbClr val="900000"/>
      </a:accent3>
      <a:accent4>
        <a:srgbClr val="152A6C"/>
      </a:accent4>
      <a:accent5>
        <a:srgbClr val="8199E6"/>
      </a:accent5>
      <a:accent6>
        <a:srgbClr val="FFFFFF"/>
      </a:accent6>
      <a:hlink>
        <a:srgbClr val="2E56D6"/>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b="1" dirty="0" smtClean="0">
            <a:solidFill>
              <a:srgbClr val="000000"/>
            </a:solidFill>
            <a:latin typeface="Trebuchet MS" panose="020B0603020202020204" pitchFamily="34" charset="0"/>
          </a:defRPr>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807</Words>
  <Application>Microsoft Office PowerPoint</Application>
  <PresentationFormat>Bildschirmpräsentation (4:3)</PresentationFormat>
  <Paragraphs>99</Paragraphs>
  <Slides>18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18</vt:i4>
      </vt:variant>
    </vt:vector>
  </HeadingPairs>
  <TitlesOfParts>
    <vt:vector size="23" baseType="lpstr">
      <vt:lpstr>Arial</vt:lpstr>
      <vt:lpstr>Arial Black</vt:lpstr>
      <vt:lpstr>Calibri</vt:lpstr>
      <vt:lpstr>Trebuchet MS</vt:lpstr>
      <vt:lpstr>Villa Schüpflin</vt:lpstr>
      <vt:lpstr>PowerPoint-Präsentation</vt:lpstr>
      <vt:lpstr>PowerPoint-Präsentation</vt:lpstr>
      <vt:lpstr>Definitionen 100</vt:lpstr>
      <vt:lpstr>Definitionen 200</vt:lpstr>
      <vt:lpstr>Definitionen 300</vt:lpstr>
      <vt:lpstr>Definitionen 400</vt:lpstr>
      <vt:lpstr>Jugendschutz 100</vt:lpstr>
      <vt:lpstr>Jugendschutz 200</vt:lpstr>
      <vt:lpstr>Jugendschutz 300</vt:lpstr>
      <vt:lpstr>Jugendschutz 400</vt:lpstr>
      <vt:lpstr>Querbeet 100</vt:lpstr>
      <vt:lpstr>Querbeet 200</vt:lpstr>
      <vt:lpstr>Querbeet 300</vt:lpstr>
      <vt:lpstr>Queerbeet 400</vt:lpstr>
      <vt:lpstr>Wahr oder Falsch? 100</vt:lpstr>
      <vt:lpstr>Wahr oder Falsch? 200</vt:lpstr>
      <vt:lpstr>Wahr oder Falsch? 300</vt:lpstr>
      <vt:lpstr>Wahr oder Falsch? 400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Pia Jansen</dc:creator>
  <cp:lastModifiedBy>Sonja Pajonck</cp:lastModifiedBy>
  <cp:revision>80</cp:revision>
  <cp:lastPrinted>2015-12-17T14:11:47Z</cp:lastPrinted>
  <dcterms:created xsi:type="dcterms:W3CDTF">2015-10-14T13:42:01Z</dcterms:created>
  <dcterms:modified xsi:type="dcterms:W3CDTF">2016-09-13T14:30:38Z</dcterms:modified>
</cp:coreProperties>
</file>